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7"/>
  </p:notesMasterIdLst>
  <p:handoutMasterIdLst>
    <p:handoutMasterId r:id="rId8"/>
  </p:handoutMasterIdLst>
  <p:sldIdLst>
    <p:sldId id="256" r:id="rId2"/>
    <p:sldId id="258" r:id="rId3"/>
    <p:sldId id="259" r:id="rId4"/>
    <p:sldId id="261" r:id="rId5"/>
    <p:sldId id="265" r:id="rId6"/>
  </p:sldIdLst>
  <p:sldSz cx="18288000" cy="10287000"/>
  <p:notesSz cx="7104063" cy="10234613"/>
  <p:embeddedFontLst>
    <p:embeddedFont>
      <p:font typeface="Raleway Thin" panose="020B0604020202020204" charset="-52"/>
      <p:regular r:id="rId9"/>
    </p:embeddedFont>
    <p:embeddedFont>
      <p:font typeface="Raleway" panose="020B0604020202020204" charset="-52"/>
      <p:regular r:id="rId10"/>
    </p:embeddedFont>
    <p:embeddedFont>
      <p:font typeface="Raleway Bold" panose="020B0604020202020204" charset="-52"/>
      <p:regular r:id="rId11"/>
    </p:embeddedFont>
    <p:embeddedFont>
      <p:font typeface="Calibri" panose="020F0502020204030204" pitchFamily="34" charset="0"/>
      <p:regular r:id="rId12"/>
      <p:bold r:id="rId13"/>
      <p:italic r:id="rId14"/>
      <p:boldItalic r:id="rId15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Шарабарина Христина Александровна" initials="ШХА" lastIdx="0" clrIdx="0">
    <p:extLst>
      <p:ext uri="{19B8F6BF-5375-455C-9EA6-DF929625EA0E}">
        <p15:presenceInfo xmlns:p15="http://schemas.microsoft.com/office/powerpoint/2012/main" userId="Шарабарина Христина Александровна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1225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84E427A-3D55-4303-BF80-6455036E1DE7}" styleName="Стиль из темы 1 - акцент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5DA37D80-6434-44D0-A028-1B22A696006F}" styleName="Светлый стиль 3 — акцент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0E3FDE45-AF77-4B5C-9715-49D594BDF05E}" styleName="Светлый стиль 1 — акцент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41" d="100"/>
          <a:sy n="41" d="100"/>
        </p:scale>
        <p:origin x="60" y="63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handoutMaster" Target="handoutMasters/handoutMaster1.xml"/><Relationship Id="rId13" Type="http://schemas.openxmlformats.org/officeDocument/2006/relationships/font" Target="fonts/font5.fntdata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12" Type="http://schemas.openxmlformats.org/officeDocument/2006/relationships/font" Target="fonts/font4.fntdata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commentAuthors" Target="commentAuthors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3.fntdata"/><Relationship Id="rId5" Type="http://schemas.openxmlformats.org/officeDocument/2006/relationships/slide" Target="slides/slide4.xml"/><Relationship Id="rId15" Type="http://schemas.openxmlformats.org/officeDocument/2006/relationships/font" Target="fonts/font7.fntdata"/><Relationship Id="rId10" Type="http://schemas.openxmlformats.org/officeDocument/2006/relationships/font" Target="fonts/font2.fntdata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font" Target="fonts/font1.fntdata"/><Relationship Id="rId14" Type="http://schemas.openxmlformats.org/officeDocument/2006/relationships/font" Target="fonts/font6.fntdata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427" cy="513508"/>
          </a:xfrm>
          <a:prstGeom prst="rect">
            <a:avLst/>
          </a:prstGeom>
        </p:spPr>
        <p:txBody>
          <a:bodyPr vert="horz" lIns="99075" tIns="49538" rIns="99075" bIns="49538" rtlCol="0"/>
          <a:lstStyle>
            <a:lvl1pPr algn="l">
              <a:defRPr sz="13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4023992" y="0"/>
            <a:ext cx="3078427" cy="513508"/>
          </a:xfrm>
          <a:prstGeom prst="rect">
            <a:avLst/>
          </a:prstGeom>
        </p:spPr>
        <p:txBody>
          <a:bodyPr vert="horz" lIns="99075" tIns="49538" rIns="99075" bIns="49538" rtlCol="0"/>
          <a:lstStyle>
            <a:lvl1pPr algn="r">
              <a:defRPr sz="1300"/>
            </a:lvl1pPr>
          </a:lstStyle>
          <a:p>
            <a:fld id="{57E87B5C-B052-4C07-BA26-5D3E2D4DA033}" type="datetimeFigureOut">
              <a:rPr lang="ru-RU" smtClean="0"/>
              <a:t>29.09.2025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721107"/>
            <a:ext cx="3078427" cy="513507"/>
          </a:xfrm>
          <a:prstGeom prst="rect">
            <a:avLst/>
          </a:prstGeom>
        </p:spPr>
        <p:txBody>
          <a:bodyPr vert="horz" lIns="99075" tIns="49538" rIns="99075" bIns="49538" rtlCol="0" anchor="b"/>
          <a:lstStyle>
            <a:lvl1pPr algn="l">
              <a:defRPr sz="13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4023992" y="9721107"/>
            <a:ext cx="3078427" cy="513507"/>
          </a:xfrm>
          <a:prstGeom prst="rect">
            <a:avLst/>
          </a:prstGeom>
        </p:spPr>
        <p:txBody>
          <a:bodyPr vert="horz" lIns="99075" tIns="49538" rIns="99075" bIns="49538" rtlCol="0" anchor="b"/>
          <a:lstStyle>
            <a:lvl1pPr algn="r">
              <a:defRPr sz="1300"/>
            </a:lvl1pPr>
          </a:lstStyle>
          <a:p>
            <a:fld id="{90FD0046-7DF0-42E9-826A-78212A8192C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0087661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427" cy="513508"/>
          </a:xfrm>
          <a:prstGeom prst="rect">
            <a:avLst/>
          </a:prstGeom>
        </p:spPr>
        <p:txBody>
          <a:bodyPr vert="horz" lIns="99075" tIns="49538" rIns="99075" bIns="49538" rtlCol="0"/>
          <a:lstStyle>
            <a:lvl1pPr algn="l">
              <a:defRPr sz="13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4023992" y="0"/>
            <a:ext cx="3078427" cy="513508"/>
          </a:xfrm>
          <a:prstGeom prst="rect">
            <a:avLst/>
          </a:prstGeom>
        </p:spPr>
        <p:txBody>
          <a:bodyPr vert="horz" lIns="99075" tIns="49538" rIns="99075" bIns="49538" rtlCol="0"/>
          <a:lstStyle>
            <a:lvl1pPr algn="r">
              <a:defRPr sz="1300"/>
            </a:lvl1pPr>
          </a:lstStyle>
          <a:p>
            <a:fld id="{9D627BD9-9067-46F4-AA89-68A2AE103716}" type="datetimeFigureOut">
              <a:rPr lang="ru-RU" smtClean="0"/>
              <a:t>29.09.2025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82600" y="1279525"/>
            <a:ext cx="6140450" cy="34544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9075" tIns="49538" rIns="99075" bIns="49538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710407" y="4925407"/>
            <a:ext cx="5683250" cy="4029879"/>
          </a:xfrm>
          <a:prstGeom prst="rect">
            <a:avLst/>
          </a:prstGeom>
        </p:spPr>
        <p:txBody>
          <a:bodyPr vert="horz" lIns="99075" tIns="49538" rIns="99075" bIns="49538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721107"/>
            <a:ext cx="3078427" cy="513507"/>
          </a:xfrm>
          <a:prstGeom prst="rect">
            <a:avLst/>
          </a:prstGeom>
        </p:spPr>
        <p:txBody>
          <a:bodyPr vert="horz" lIns="99075" tIns="49538" rIns="99075" bIns="49538" rtlCol="0" anchor="b"/>
          <a:lstStyle>
            <a:lvl1pPr algn="l">
              <a:defRPr sz="13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4023992" y="9721107"/>
            <a:ext cx="3078427" cy="513507"/>
          </a:xfrm>
          <a:prstGeom prst="rect">
            <a:avLst/>
          </a:prstGeom>
        </p:spPr>
        <p:txBody>
          <a:bodyPr vert="horz" lIns="99075" tIns="49538" rIns="99075" bIns="49538" rtlCol="0" anchor="b"/>
          <a:lstStyle>
            <a:lvl1pPr algn="r">
              <a:defRPr sz="1300"/>
            </a:lvl1pPr>
          </a:lstStyle>
          <a:p>
            <a:fld id="{C679E55B-C454-4766-90C6-6AADAC990E2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988047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79E55B-C454-4766-90C6-6AADAC990E20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0250637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79E55B-C454-4766-90C6-6AADAC990E20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3040420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79E55B-C454-4766-90C6-6AADAC990E20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1348806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79E55B-C454-4766-90C6-6AADAC990E20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7654252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79E55B-C454-4766-90C6-6AADAC990E20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041610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9/29/2025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9/29/2025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9/29/2025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9/29/2025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3716000" y="5913015"/>
            <a:ext cx="6202561" cy="4089809"/>
            <a:chOff x="-168048" y="1998174"/>
            <a:chExt cx="8270082" cy="5453078"/>
          </a:xfrm>
        </p:grpSpPr>
        <p:grpSp>
          <p:nvGrpSpPr>
            <p:cNvPr id="3" name="Group 3"/>
            <p:cNvGrpSpPr/>
            <p:nvPr/>
          </p:nvGrpSpPr>
          <p:grpSpPr>
            <a:xfrm rot="-2700000">
              <a:off x="1439361" y="1998174"/>
              <a:ext cx="6662673" cy="2280083"/>
              <a:chOff x="24519" y="-6144"/>
              <a:chExt cx="1053950" cy="360680"/>
            </a:xfrm>
          </p:grpSpPr>
          <p:sp>
            <p:nvSpPr>
              <p:cNvPr id="4" name="Freeform 4"/>
              <p:cNvSpPr/>
              <p:nvPr/>
            </p:nvSpPr>
            <p:spPr>
              <a:xfrm>
                <a:off x="24519" y="-6144"/>
                <a:ext cx="1053950" cy="360680"/>
              </a:xfrm>
              <a:custGeom>
                <a:avLst/>
                <a:gdLst/>
                <a:ahLst/>
                <a:cxnLst/>
                <a:rect l="l" t="t" r="r" b="b"/>
                <a:pathLst>
                  <a:path w="1053950" h="360680">
                    <a:moveTo>
                      <a:pt x="1053950" y="180340"/>
                    </a:moveTo>
                    <a:cubicBezTo>
                      <a:pt x="1053950" y="81280"/>
                      <a:pt x="973940" y="0"/>
                      <a:pt x="873610" y="0"/>
                    </a:cubicBezTo>
                    <a:lnTo>
                      <a:pt x="172720" y="0"/>
                    </a:lnTo>
                    <a:lnTo>
                      <a:pt x="172720" y="1270"/>
                    </a:lnTo>
                    <a:cubicBezTo>
                      <a:pt x="76200" y="5080"/>
                      <a:pt x="0" y="83820"/>
                      <a:pt x="0" y="180340"/>
                    </a:cubicBezTo>
                    <a:cubicBezTo>
                      <a:pt x="0" y="276860"/>
                      <a:pt x="77470" y="355600"/>
                      <a:pt x="172720" y="359410"/>
                    </a:cubicBezTo>
                    <a:lnTo>
                      <a:pt x="172720" y="360680"/>
                    </a:lnTo>
                    <a:lnTo>
                      <a:pt x="873610" y="360680"/>
                    </a:lnTo>
                    <a:cubicBezTo>
                      <a:pt x="972670" y="360680"/>
                      <a:pt x="1053950" y="279400"/>
                      <a:pt x="1053950" y="180340"/>
                    </a:cubicBezTo>
                    <a:close/>
                  </a:path>
                </a:pathLst>
              </a:custGeom>
              <a:solidFill>
                <a:srgbClr val="002060"/>
              </a:solidFill>
            </p:spPr>
          </p:sp>
        </p:grpSp>
        <p:grpSp>
          <p:nvGrpSpPr>
            <p:cNvPr id="5" name="Group 5"/>
            <p:cNvGrpSpPr/>
            <p:nvPr/>
          </p:nvGrpSpPr>
          <p:grpSpPr>
            <a:xfrm rot="-2700000">
              <a:off x="-168048" y="4882144"/>
              <a:ext cx="7349881" cy="2569108"/>
              <a:chOff x="0" y="0"/>
              <a:chExt cx="1162657" cy="406400"/>
            </a:xfrm>
          </p:grpSpPr>
          <p:sp>
            <p:nvSpPr>
              <p:cNvPr id="6" name="Freeform 6"/>
              <p:cNvSpPr/>
              <p:nvPr/>
            </p:nvSpPr>
            <p:spPr>
              <a:xfrm>
                <a:off x="17780" y="22860"/>
                <a:ext cx="1137257" cy="360680"/>
              </a:xfrm>
              <a:custGeom>
                <a:avLst/>
                <a:gdLst/>
                <a:ahLst/>
                <a:cxnLst/>
                <a:rect l="l" t="t" r="r" b="b"/>
                <a:pathLst>
                  <a:path w="1137257" h="360680">
                    <a:moveTo>
                      <a:pt x="1137257" y="180340"/>
                    </a:moveTo>
                    <a:cubicBezTo>
                      <a:pt x="1137257" y="81280"/>
                      <a:pt x="1057248" y="0"/>
                      <a:pt x="956917" y="0"/>
                    </a:cubicBezTo>
                    <a:lnTo>
                      <a:pt x="172720" y="0"/>
                    </a:lnTo>
                    <a:lnTo>
                      <a:pt x="172720" y="1270"/>
                    </a:lnTo>
                    <a:cubicBezTo>
                      <a:pt x="76200" y="5080"/>
                      <a:pt x="0" y="83820"/>
                      <a:pt x="0" y="180340"/>
                    </a:cubicBezTo>
                    <a:cubicBezTo>
                      <a:pt x="0" y="276860"/>
                      <a:pt x="77470" y="355600"/>
                      <a:pt x="172720" y="359410"/>
                    </a:cubicBezTo>
                    <a:lnTo>
                      <a:pt x="172720" y="360680"/>
                    </a:lnTo>
                    <a:lnTo>
                      <a:pt x="956917" y="360680"/>
                    </a:lnTo>
                    <a:cubicBezTo>
                      <a:pt x="1055977" y="360680"/>
                      <a:pt x="1137257" y="279400"/>
                      <a:pt x="1137257" y="180340"/>
                    </a:cubicBezTo>
                    <a:close/>
                  </a:path>
                </a:pathLst>
              </a:custGeom>
              <a:solidFill>
                <a:schemeClr val="tx2">
                  <a:lumMod val="60000"/>
                  <a:lumOff val="40000"/>
                </a:schemeClr>
              </a:solidFill>
            </p:spPr>
          </p:sp>
        </p:grpSp>
      </p:grpSp>
      <p:grpSp>
        <p:nvGrpSpPr>
          <p:cNvPr id="7" name="Group 7"/>
          <p:cNvGrpSpPr/>
          <p:nvPr/>
        </p:nvGrpSpPr>
        <p:grpSpPr>
          <a:xfrm>
            <a:off x="-3533562" y="-2632035"/>
            <a:ext cx="10908612" cy="12919035"/>
            <a:chOff x="0" y="0"/>
            <a:chExt cx="14544816" cy="17225380"/>
          </a:xfrm>
        </p:grpSpPr>
        <p:grpSp>
          <p:nvGrpSpPr>
            <p:cNvPr id="8" name="Group 8"/>
            <p:cNvGrpSpPr/>
            <p:nvPr/>
          </p:nvGrpSpPr>
          <p:grpSpPr>
            <a:xfrm rot="-2700000">
              <a:off x="2556842" y="3625680"/>
              <a:ext cx="12149878" cy="4574709"/>
              <a:chOff x="0" y="0"/>
              <a:chExt cx="1079350" cy="406400"/>
            </a:xfrm>
          </p:grpSpPr>
          <p:sp>
            <p:nvSpPr>
              <p:cNvPr id="9" name="Freeform 9"/>
              <p:cNvSpPr/>
              <p:nvPr/>
            </p:nvSpPr>
            <p:spPr>
              <a:xfrm>
                <a:off x="17780" y="22860"/>
                <a:ext cx="1053950" cy="360680"/>
              </a:xfrm>
              <a:custGeom>
                <a:avLst/>
                <a:gdLst/>
                <a:ahLst/>
                <a:cxnLst/>
                <a:rect l="l" t="t" r="r" b="b"/>
                <a:pathLst>
                  <a:path w="1053950" h="360680">
                    <a:moveTo>
                      <a:pt x="1053950" y="180340"/>
                    </a:moveTo>
                    <a:cubicBezTo>
                      <a:pt x="1053950" y="81280"/>
                      <a:pt x="973940" y="0"/>
                      <a:pt x="873610" y="0"/>
                    </a:cubicBezTo>
                    <a:lnTo>
                      <a:pt x="172720" y="0"/>
                    </a:lnTo>
                    <a:lnTo>
                      <a:pt x="172720" y="1270"/>
                    </a:lnTo>
                    <a:cubicBezTo>
                      <a:pt x="76200" y="5080"/>
                      <a:pt x="0" y="83820"/>
                      <a:pt x="0" y="180340"/>
                    </a:cubicBezTo>
                    <a:cubicBezTo>
                      <a:pt x="0" y="276860"/>
                      <a:pt x="77470" y="355600"/>
                      <a:pt x="172720" y="359410"/>
                    </a:cubicBezTo>
                    <a:lnTo>
                      <a:pt x="172720" y="360680"/>
                    </a:lnTo>
                    <a:lnTo>
                      <a:pt x="873610" y="360680"/>
                    </a:lnTo>
                    <a:cubicBezTo>
                      <a:pt x="972670" y="360680"/>
                      <a:pt x="1053950" y="279400"/>
                      <a:pt x="1053950" y="180340"/>
                    </a:cubicBezTo>
                    <a:close/>
                  </a:path>
                </a:pathLst>
              </a:custGeom>
              <a:solidFill>
                <a:schemeClr val="accent4">
                  <a:lumMod val="60000"/>
                  <a:lumOff val="40000"/>
                  <a:alpha val="14902"/>
                </a:schemeClr>
              </a:solidFill>
            </p:spPr>
          </p:sp>
        </p:grpSp>
        <p:grpSp>
          <p:nvGrpSpPr>
            <p:cNvPr id="10" name="Group 10"/>
            <p:cNvGrpSpPr/>
            <p:nvPr/>
          </p:nvGrpSpPr>
          <p:grpSpPr>
            <a:xfrm rot="-2700000">
              <a:off x="-299237" y="8693441"/>
              <a:ext cx="13087643" cy="4574709"/>
              <a:chOff x="0" y="0"/>
              <a:chExt cx="1162657" cy="406400"/>
            </a:xfrm>
          </p:grpSpPr>
          <p:sp>
            <p:nvSpPr>
              <p:cNvPr id="11" name="Freeform 11"/>
              <p:cNvSpPr/>
              <p:nvPr/>
            </p:nvSpPr>
            <p:spPr>
              <a:xfrm>
                <a:off x="17780" y="22860"/>
                <a:ext cx="1137257" cy="360680"/>
              </a:xfrm>
              <a:custGeom>
                <a:avLst/>
                <a:gdLst/>
                <a:ahLst/>
                <a:cxnLst/>
                <a:rect l="l" t="t" r="r" b="b"/>
                <a:pathLst>
                  <a:path w="1137257" h="360680">
                    <a:moveTo>
                      <a:pt x="1137257" y="180340"/>
                    </a:moveTo>
                    <a:cubicBezTo>
                      <a:pt x="1137257" y="81280"/>
                      <a:pt x="1057248" y="0"/>
                      <a:pt x="956917" y="0"/>
                    </a:cubicBezTo>
                    <a:lnTo>
                      <a:pt x="172720" y="0"/>
                    </a:lnTo>
                    <a:lnTo>
                      <a:pt x="172720" y="1270"/>
                    </a:lnTo>
                    <a:cubicBezTo>
                      <a:pt x="76200" y="5080"/>
                      <a:pt x="0" y="83820"/>
                      <a:pt x="0" y="180340"/>
                    </a:cubicBezTo>
                    <a:cubicBezTo>
                      <a:pt x="0" y="276860"/>
                      <a:pt x="77470" y="355600"/>
                      <a:pt x="172720" y="359410"/>
                    </a:cubicBezTo>
                    <a:lnTo>
                      <a:pt x="172720" y="360680"/>
                    </a:lnTo>
                    <a:lnTo>
                      <a:pt x="956917" y="360680"/>
                    </a:lnTo>
                    <a:cubicBezTo>
                      <a:pt x="1055977" y="360680"/>
                      <a:pt x="1137257" y="279400"/>
                      <a:pt x="1137257" y="180340"/>
                    </a:cubicBezTo>
                    <a:close/>
                  </a:path>
                </a:pathLst>
              </a:custGeom>
              <a:solidFill>
                <a:srgbClr val="3A4295">
                  <a:alpha val="14902"/>
                </a:srgbClr>
              </a:solidFill>
            </p:spPr>
          </p:sp>
        </p:grpSp>
      </p:grpSp>
      <p:sp>
        <p:nvSpPr>
          <p:cNvPr id="17" name="TextBox 17"/>
          <p:cNvSpPr txBox="1"/>
          <p:nvPr/>
        </p:nvSpPr>
        <p:spPr>
          <a:xfrm>
            <a:off x="732261" y="3187438"/>
            <a:ext cx="15062603" cy="332398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r>
              <a:rPr lang="ru-RU" sz="5400" dirty="0" smtClean="0">
                <a:solidFill>
                  <a:srgbClr val="373736"/>
                </a:solidFill>
                <a:latin typeface="Raleway Bold"/>
                <a:ea typeface="Raleway Bold"/>
                <a:cs typeface="Raleway Bold"/>
                <a:sym typeface="Raleway Bold"/>
              </a:rPr>
              <a:t>Интегративное наставничество в профессиональном обучении и социализации  лиц </a:t>
            </a:r>
            <a:r>
              <a:rPr lang="ru-RU" sz="5400" dirty="0" smtClean="0">
                <a:solidFill>
                  <a:srgbClr val="373736"/>
                </a:solidFill>
                <a:latin typeface="Raleway Bold"/>
                <a:ea typeface="Raleway Bold"/>
                <a:cs typeface="Raleway Bold"/>
                <a:sym typeface="Raleway Bold"/>
              </a:rPr>
              <a:t>с </a:t>
            </a:r>
            <a:r>
              <a:rPr lang="ru-RU" sz="5400" dirty="0">
                <a:solidFill>
                  <a:srgbClr val="373736"/>
                </a:solidFill>
                <a:latin typeface="Raleway Bold"/>
                <a:ea typeface="Raleway Bold"/>
                <a:cs typeface="Raleway Bold"/>
                <a:sym typeface="Raleway Bold"/>
              </a:rPr>
              <a:t>расстройствами аутистического </a:t>
            </a:r>
            <a:r>
              <a:rPr lang="ru-RU" sz="5400" dirty="0" smtClean="0">
                <a:solidFill>
                  <a:srgbClr val="373736"/>
                </a:solidFill>
                <a:latin typeface="Raleway Bold"/>
                <a:ea typeface="Raleway Bold"/>
                <a:cs typeface="Raleway Bold"/>
                <a:sym typeface="Raleway Bold"/>
              </a:rPr>
              <a:t>спектра</a:t>
            </a:r>
            <a:endParaRPr lang="en-US" sz="5400" dirty="0">
              <a:solidFill>
                <a:srgbClr val="373736"/>
              </a:solidFill>
              <a:latin typeface="Raleway Bold"/>
              <a:ea typeface="Raleway Bold"/>
              <a:cs typeface="Raleway Bold"/>
              <a:sym typeface="Raleway Bold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524346" y="8876606"/>
            <a:ext cx="1293717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latin typeface="Raleway" panose="020B0604020202020204" charset="-52"/>
                <a:cs typeface="Times New Roman" panose="02020603050405020304" pitchFamily="18" charset="0"/>
              </a:rPr>
              <a:t>Автор практики: </a:t>
            </a:r>
            <a:r>
              <a:rPr lang="ru-RU" sz="2400" dirty="0" smtClean="0">
                <a:latin typeface="Raleway Bold" panose="020B0604020202020204" charset="-52"/>
                <a:cs typeface="Times New Roman" panose="02020603050405020304" pitchFamily="18" charset="0"/>
              </a:rPr>
              <a:t>Шарабарина Христина Александровна</a:t>
            </a:r>
            <a:r>
              <a:rPr lang="ru-RU" sz="2400" dirty="0" smtClean="0">
                <a:latin typeface="Raleway" panose="020B0604020202020204" charset="-52"/>
                <a:cs typeface="Times New Roman" panose="02020603050405020304" pitchFamily="18" charset="0"/>
              </a:rPr>
              <a:t>, аналитик РУМЦ СПО</a:t>
            </a:r>
            <a:r>
              <a:rPr lang="en-US" sz="2400" dirty="0" smtClean="0">
                <a:latin typeface="Raleway" panose="020B0604020202020204" charset="-52"/>
                <a:cs typeface="Times New Roman" panose="02020603050405020304" pitchFamily="18" charset="0"/>
              </a:rPr>
              <a:t> </a:t>
            </a:r>
            <a:r>
              <a:rPr lang="ru-RU" sz="2400" dirty="0" smtClean="0">
                <a:latin typeface="Raleway" panose="020B0604020202020204" charset="-52"/>
                <a:cs typeface="Times New Roman" panose="02020603050405020304" pitchFamily="18" charset="0"/>
              </a:rPr>
              <a:t>на </a:t>
            </a:r>
            <a:r>
              <a:rPr lang="ru-RU" sz="2400" dirty="0">
                <a:latin typeface="Raleway" panose="020B0604020202020204" charset="-52"/>
                <a:cs typeface="Times New Roman" panose="02020603050405020304" pitchFamily="18" charset="0"/>
              </a:rPr>
              <a:t>базе </a:t>
            </a:r>
            <a:r>
              <a:rPr lang="ru-RU" sz="2400" dirty="0" smtClean="0">
                <a:latin typeface="Raleway" panose="020B0604020202020204" charset="-52"/>
                <a:cs typeface="Times New Roman" panose="02020603050405020304" pitchFamily="18" charset="0"/>
              </a:rPr>
              <a:t>КГБПОУ «Красноярский </a:t>
            </a:r>
            <a:r>
              <a:rPr lang="ru-RU" sz="2400" dirty="0">
                <a:latin typeface="Raleway" panose="020B0604020202020204" charset="-52"/>
                <a:cs typeface="Times New Roman" panose="02020603050405020304" pitchFamily="18" charset="0"/>
              </a:rPr>
              <a:t>колледж отраслевых технологий и предпринимательства»</a:t>
            </a:r>
          </a:p>
        </p:txBody>
      </p:sp>
      <p:pic>
        <p:nvPicPr>
          <p:cNvPr id="19" name="Рисунок 1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54200" y="190500"/>
            <a:ext cx="3330002" cy="137553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3454256" y="1541483"/>
            <a:ext cx="10908612" cy="12919035"/>
            <a:chOff x="0" y="0"/>
            <a:chExt cx="14544816" cy="17225380"/>
          </a:xfrm>
        </p:grpSpPr>
        <p:grpSp>
          <p:nvGrpSpPr>
            <p:cNvPr id="3" name="Group 3"/>
            <p:cNvGrpSpPr/>
            <p:nvPr/>
          </p:nvGrpSpPr>
          <p:grpSpPr>
            <a:xfrm rot="-2700000">
              <a:off x="2556842" y="3625680"/>
              <a:ext cx="12149878" cy="4574709"/>
              <a:chOff x="0" y="0"/>
              <a:chExt cx="1079350" cy="406400"/>
            </a:xfrm>
          </p:grpSpPr>
          <p:sp>
            <p:nvSpPr>
              <p:cNvPr id="4" name="Freeform 4"/>
              <p:cNvSpPr/>
              <p:nvPr/>
            </p:nvSpPr>
            <p:spPr>
              <a:xfrm>
                <a:off x="17780" y="22860"/>
                <a:ext cx="1053950" cy="360680"/>
              </a:xfrm>
              <a:custGeom>
                <a:avLst/>
                <a:gdLst/>
                <a:ahLst/>
                <a:cxnLst/>
                <a:rect l="l" t="t" r="r" b="b"/>
                <a:pathLst>
                  <a:path w="1053950" h="360680">
                    <a:moveTo>
                      <a:pt x="1053950" y="180340"/>
                    </a:moveTo>
                    <a:cubicBezTo>
                      <a:pt x="1053950" y="81280"/>
                      <a:pt x="973940" y="0"/>
                      <a:pt x="873610" y="0"/>
                    </a:cubicBezTo>
                    <a:lnTo>
                      <a:pt x="172720" y="0"/>
                    </a:lnTo>
                    <a:lnTo>
                      <a:pt x="172720" y="1270"/>
                    </a:lnTo>
                    <a:cubicBezTo>
                      <a:pt x="76200" y="5080"/>
                      <a:pt x="0" y="83820"/>
                      <a:pt x="0" y="180340"/>
                    </a:cubicBezTo>
                    <a:cubicBezTo>
                      <a:pt x="0" y="276860"/>
                      <a:pt x="77470" y="355600"/>
                      <a:pt x="172720" y="359410"/>
                    </a:cubicBezTo>
                    <a:lnTo>
                      <a:pt x="172720" y="360680"/>
                    </a:lnTo>
                    <a:lnTo>
                      <a:pt x="873610" y="360680"/>
                    </a:lnTo>
                    <a:cubicBezTo>
                      <a:pt x="972670" y="360680"/>
                      <a:pt x="1053950" y="279400"/>
                      <a:pt x="1053950" y="180340"/>
                    </a:cubicBezTo>
                    <a:close/>
                  </a:path>
                </a:pathLst>
              </a:custGeom>
              <a:solidFill>
                <a:srgbClr val="7030A0">
                  <a:alpha val="14902"/>
                </a:srgbClr>
              </a:solidFill>
            </p:spPr>
          </p:sp>
        </p:grpSp>
        <p:grpSp>
          <p:nvGrpSpPr>
            <p:cNvPr id="5" name="Group 5"/>
            <p:cNvGrpSpPr/>
            <p:nvPr/>
          </p:nvGrpSpPr>
          <p:grpSpPr>
            <a:xfrm rot="-2700000">
              <a:off x="-299237" y="8693441"/>
              <a:ext cx="13087643" cy="4574709"/>
              <a:chOff x="0" y="0"/>
              <a:chExt cx="1162657" cy="406400"/>
            </a:xfrm>
          </p:grpSpPr>
          <p:sp>
            <p:nvSpPr>
              <p:cNvPr id="6" name="Freeform 6"/>
              <p:cNvSpPr/>
              <p:nvPr/>
            </p:nvSpPr>
            <p:spPr>
              <a:xfrm>
                <a:off x="17780" y="22860"/>
                <a:ext cx="1137257" cy="360680"/>
              </a:xfrm>
              <a:custGeom>
                <a:avLst/>
                <a:gdLst/>
                <a:ahLst/>
                <a:cxnLst/>
                <a:rect l="l" t="t" r="r" b="b"/>
                <a:pathLst>
                  <a:path w="1137257" h="360680">
                    <a:moveTo>
                      <a:pt x="1137257" y="180340"/>
                    </a:moveTo>
                    <a:cubicBezTo>
                      <a:pt x="1137257" y="81280"/>
                      <a:pt x="1057248" y="0"/>
                      <a:pt x="956917" y="0"/>
                    </a:cubicBezTo>
                    <a:lnTo>
                      <a:pt x="172720" y="0"/>
                    </a:lnTo>
                    <a:lnTo>
                      <a:pt x="172720" y="1270"/>
                    </a:lnTo>
                    <a:cubicBezTo>
                      <a:pt x="76200" y="5080"/>
                      <a:pt x="0" y="83820"/>
                      <a:pt x="0" y="180340"/>
                    </a:cubicBezTo>
                    <a:cubicBezTo>
                      <a:pt x="0" y="276860"/>
                      <a:pt x="77470" y="355600"/>
                      <a:pt x="172720" y="359410"/>
                    </a:cubicBezTo>
                    <a:lnTo>
                      <a:pt x="172720" y="360680"/>
                    </a:lnTo>
                    <a:lnTo>
                      <a:pt x="956917" y="360680"/>
                    </a:lnTo>
                    <a:cubicBezTo>
                      <a:pt x="1055977" y="360680"/>
                      <a:pt x="1137257" y="279400"/>
                      <a:pt x="1137257" y="180340"/>
                    </a:cubicBezTo>
                    <a:close/>
                  </a:path>
                </a:pathLst>
              </a:custGeom>
              <a:solidFill>
                <a:srgbClr val="FFFFFF">
                  <a:alpha val="14902"/>
                </a:srgbClr>
              </a:solidFill>
            </p:spPr>
          </p:sp>
        </p:grpSp>
      </p:grpSp>
      <p:grpSp>
        <p:nvGrpSpPr>
          <p:cNvPr id="7" name="Group 7"/>
          <p:cNvGrpSpPr/>
          <p:nvPr/>
        </p:nvGrpSpPr>
        <p:grpSpPr>
          <a:xfrm>
            <a:off x="16180404" y="-1866900"/>
            <a:ext cx="4215192" cy="4215192"/>
            <a:chOff x="0" y="0"/>
            <a:chExt cx="5620256" cy="5620256"/>
          </a:xfrm>
        </p:grpSpPr>
        <p:grpSp>
          <p:nvGrpSpPr>
            <p:cNvPr id="8" name="Group 8"/>
            <p:cNvGrpSpPr/>
            <p:nvPr/>
          </p:nvGrpSpPr>
          <p:grpSpPr>
            <a:xfrm rot="-2700000">
              <a:off x="-262175" y="1908310"/>
              <a:ext cx="6144605" cy="1803636"/>
              <a:chOff x="0" y="0"/>
              <a:chExt cx="1384518" cy="406400"/>
            </a:xfrm>
          </p:grpSpPr>
          <p:sp>
            <p:nvSpPr>
              <p:cNvPr id="9" name="Freeform 9"/>
              <p:cNvSpPr/>
              <p:nvPr/>
            </p:nvSpPr>
            <p:spPr>
              <a:xfrm>
                <a:off x="17780" y="22860"/>
                <a:ext cx="1359119" cy="360680"/>
              </a:xfrm>
              <a:custGeom>
                <a:avLst/>
                <a:gdLst/>
                <a:ahLst/>
                <a:cxnLst/>
                <a:rect l="l" t="t" r="r" b="b"/>
                <a:pathLst>
                  <a:path w="1359119" h="360680">
                    <a:moveTo>
                      <a:pt x="1359119" y="180340"/>
                    </a:moveTo>
                    <a:cubicBezTo>
                      <a:pt x="1359119" y="81280"/>
                      <a:pt x="1279109" y="0"/>
                      <a:pt x="1178778" y="0"/>
                    </a:cubicBezTo>
                    <a:lnTo>
                      <a:pt x="172720" y="0"/>
                    </a:lnTo>
                    <a:lnTo>
                      <a:pt x="172720" y="1270"/>
                    </a:lnTo>
                    <a:cubicBezTo>
                      <a:pt x="76200" y="5080"/>
                      <a:pt x="0" y="83820"/>
                      <a:pt x="0" y="180340"/>
                    </a:cubicBezTo>
                    <a:cubicBezTo>
                      <a:pt x="0" y="276860"/>
                      <a:pt x="77470" y="355600"/>
                      <a:pt x="172720" y="359410"/>
                    </a:cubicBezTo>
                    <a:lnTo>
                      <a:pt x="172720" y="360680"/>
                    </a:lnTo>
                    <a:lnTo>
                      <a:pt x="1178778" y="360680"/>
                    </a:lnTo>
                    <a:cubicBezTo>
                      <a:pt x="1277838" y="360680"/>
                      <a:pt x="1359119" y="279400"/>
                      <a:pt x="1359119" y="180340"/>
                    </a:cubicBezTo>
                    <a:close/>
                  </a:path>
                </a:pathLst>
              </a:custGeom>
              <a:solidFill>
                <a:schemeClr val="accent1">
                  <a:lumMod val="75000"/>
                </a:schemeClr>
              </a:solidFill>
            </p:spPr>
          </p:sp>
        </p:grpSp>
        <p:grpSp>
          <p:nvGrpSpPr>
            <p:cNvPr id="10" name="Group 10"/>
            <p:cNvGrpSpPr/>
            <p:nvPr/>
          </p:nvGrpSpPr>
          <p:grpSpPr>
            <a:xfrm rot="-2700000">
              <a:off x="368260" y="1423043"/>
              <a:ext cx="3740576" cy="1803636"/>
              <a:chOff x="0" y="0"/>
              <a:chExt cx="842836" cy="406400"/>
            </a:xfrm>
          </p:grpSpPr>
          <p:sp>
            <p:nvSpPr>
              <p:cNvPr id="11" name="Freeform 11"/>
              <p:cNvSpPr/>
              <p:nvPr/>
            </p:nvSpPr>
            <p:spPr>
              <a:xfrm>
                <a:off x="17780" y="22860"/>
                <a:ext cx="817436" cy="360680"/>
              </a:xfrm>
              <a:custGeom>
                <a:avLst/>
                <a:gdLst/>
                <a:ahLst/>
                <a:cxnLst/>
                <a:rect l="l" t="t" r="r" b="b"/>
                <a:pathLst>
                  <a:path w="817436" h="360680">
                    <a:moveTo>
                      <a:pt x="817436" y="180340"/>
                    </a:moveTo>
                    <a:cubicBezTo>
                      <a:pt x="817436" y="81280"/>
                      <a:pt x="737427" y="0"/>
                      <a:pt x="637096" y="0"/>
                    </a:cubicBezTo>
                    <a:lnTo>
                      <a:pt x="172720" y="0"/>
                    </a:lnTo>
                    <a:lnTo>
                      <a:pt x="172720" y="1270"/>
                    </a:lnTo>
                    <a:cubicBezTo>
                      <a:pt x="76200" y="5080"/>
                      <a:pt x="0" y="83820"/>
                      <a:pt x="0" y="180340"/>
                    </a:cubicBezTo>
                    <a:cubicBezTo>
                      <a:pt x="0" y="276860"/>
                      <a:pt x="77470" y="355600"/>
                      <a:pt x="172720" y="359410"/>
                    </a:cubicBezTo>
                    <a:lnTo>
                      <a:pt x="172720" y="360680"/>
                    </a:lnTo>
                    <a:lnTo>
                      <a:pt x="637096" y="360680"/>
                    </a:lnTo>
                    <a:cubicBezTo>
                      <a:pt x="736156" y="360680"/>
                      <a:pt x="817436" y="279400"/>
                      <a:pt x="817436" y="180340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</p:sp>
        </p:grpSp>
      </p:grpSp>
      <p:grpSp>
        <p:nvGrpSpPr>
          <p:cNvPr id="12" name="Group 12"/>
          <p:cNvGrpSpPr/>
          <p:nvPr/>
        </p:nvGrpSpPr>
        <p:grpSpPr>
          <a:xfrm>
            <a:off x="4224728" y="1421352"/>
            <a:ext cx="12242289" cy="8747073"/>
            <a:chOff x="-1297164" y="440503"/>
            <a:chExt cx="22126450" cy="8934103"/>
          </a:xfrm>
        </p:grpSpPr>
        <p:sp>
          <p:nvSpPr>
            <p:cNvPr id="13" name="TextBox 13"/>
            <p:cNvSpPr txBox="1"/>
            <p:nvPr/>
          </p:nvSpPr>
          <p:spPr>
            <a:xfrm>
              <a:off x="-1297164" y="440503"/>
              <a:ext cx="22126450" cy="6790121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just"/>
              <a:r>
                <a:rPr lang="ru-RU" sz="3600" b="1" spc="-215" dirty="0" smtClean="0">
                  <a:solidFill>
                    <a:srgbClr val="FFFFFF"/>
                  </a:solidFill>
                  <a:latin typeface="Raleway Bold"/>
                  <a:ea typeface="Raleway Bold"/>
                  <a:cs typeface="Raleway Bold"/>
                  <a:sym typeface="Raleway Bold"/>
                </a:rPr>
                <a:t>Студенты </a:t>
              </a:r>
              <a:r>
                <a:rPr lang="ru-RU" sz="3600" b="1" spc="-215" dirty="0">
                  <a:solidFill>
                    <a:srgbClr val="FFFFFF"/>
                  </a:solidFill>
                  <a:latin typeface="Raleway Bold"/>
                  <a:ea typeface="Raleway Bold"/>
                  <a:cs typeface="Raleway Bold"/>
                  <a:sym typeface="Raleway Bold"/>
                </a:rPr>
                <a:t>с расстройствами аутистического спектра (далее – РАС) сталкиваются с трудностями в социализации, освоении профессии и последующей интеграции в социум из-за отсутствия адаптированного формата развития и дефицита индивидуальной </a:t>
              </a:r>
              <a:r>
                <a:rPr lang="ru-RU" sz="3600" b="1" spc="-215" dirty="0" smtClean="0">
                  <a:solidFill>
                    <a:srgbClr val="FFFFFF"/>
                  </a:solidFill>
                  <a:latin typeface="Raleway Bold"/>
                  <a:ea typeface="Raleway Bold"/>
                  <a:cs typeface="Raleway Bold"/>
                  <a:sym typeface="Raleway Bold"/>
                </a:rPr>
                <a:t>поддержки</a:t>
              </a:r>
              <a:endParaRPr lang="ru-RU" sz="3600" b="1" spc="-215" dirty="0">
                <a:solidFill>
                  <a:srgbClr val="FFFFFF"/>
                </a:solidFill>
                <a:latin typeface="Raleway Bold"/>
                <a:ea typeface="Raleway Bold"/>
                <a:cs typeface="Raleway Bold"/>
                <a:sym typeface="Raleway Bold"/>
              </a:endParaRPr>
            </a:p>
            <a:p>
              <a:pPr algn="just"/>
              <a:endParaRPr lang="ru-RU" sz="3600" b="1" spc="-215" dirty="0" smtClean="0">
                <a:solidFill>
                  <a:srgbClr val="FFFFFF"/>
                </a:solidFill>
                <a:latin typeface="Raleway Bold"/>
                <a:ea typeface="Raleway Bold"/>
                <a:cs typeface="Raleway Bold"/>
                <a:sym typeface="Raleway Bold"/>
              </a:endParaRPr>
            </a:p>
            <a:p>
              <a:pPr algn="just"/>
              <a:r>
                <a:rPr lang="ru-RU" sz="3600" b="1" spc="-215" dirty="0" smtClean="0">
                  <a:solidFill>
                    <a:srgbClr val="FFFFFF"/>
                  </a:solidFill>
                  <a:latin typeface="Raleway Bold"/>
                  <a:ea typeface="Raleway Bold"/>
                  <a:cs typeface="Raleway Bold"/>
                  <a:sym typeface="Raleway Bold"/>
                </a:rPr>
                <a:t>Внедрение </a:t>
              </a:r>
              <a:r>
                <a:rPr lang="ru-RU" sz="3600" b="1" spc="-215" dirty="0">
                  <a:solidFill>
                    <a:srgbClr val="FFFFFF"/>
                  </a:solidFill>
                  <a:latin typeface="Raleway Bold"/>
                  <a:ea typeface="Raleway Bold"/>
                  <a:cs typeface="Raleway Bold"/>
                  <a:sym typeface="Raleway Bold"/>
                </a:rPr>
                <a:t>интегративного наставничества для развития </a:t>
              </a:r>
              <a:r>
                <a:rPr lang="ru-RU" sz="3600" b="1" spc="-215" dirty="0" smtClean="0">
                  <a:solidFill>
                    <a:srgbClr val="FFFFFF"/>
                  </a:solidFill>
                  <a:latin typeface="Raleway Bold"/>
                  <a:ea typeface="Raleway Bold"/>
                  <a:cs typeface="Raleway Bold"/>
                  <a:sym typeface="Raleway Bold"/>
                </a:rPr>
                <a:t>«мягких навыков», освоения </a:t>
              </a:r>
              <a:r>
                <a:rPr lang="ru-RU" sz="3600" b="1" spc="-215" dirty="0">
                  <a:solidFill>
                    <a:srgbClr val="FFFFFF"/>
                  </a:solidFill>
                  <a:latin typeface="Raleway Bold"/>
                  <a:ea typeface="Raleway Bold"/>
                  <a:cs typeface="Raleway Bold"/>
                  <a:sym typeface="Raleway Bold"/>
                </a:rPr>
                <a:t>профессии и </a:t>
              </a:r>
              <a:r>
                <a:rPr lang="ru-RU" sz="3600" b="1" spc="-215" dirty="0" smtClean="0">
                  <a:solidFill>
                    <a:srgbClr val="FFFFFF"/>
                  </a:solidFill>
                  <a:latin typeface="Raleway Bold"/>
                  <a:ea typeface="Raleway Bold"/>
                  <a:cs typeface="Raleway Bold"/>
                  <a:sym typeface="Raleway Bold"/>
                </a:rPr>
                <a:t>социализации</a:t>
              </a:r>
              <a:endParaRPr lang="ru-RU" sz="3600" b="1" spc="-215" dirty="0">
                <a:solidFill>
                  <a:srgbClr val="FFFFFF"/>
                </a:solidFill>
                <a:latin typeface="Raleway Bold"/>
                <a:ea typeface="Raleway Bold"/>
                <a:cs typeface="Raleway Bold"/>
                <a:sym typeface="Raleway Bold"/>
              </a:endParaRPr>
            </a:p>
            <a:p>
              <a:pPr algn="just"/>
              <a:endParaRPr lang="ru-RU" sz="3600" b="1" spc="-215" dirty="0" smtClean="0">
                <a:solidFill>
                  <a:srgbClr val="FFFFFF"/>
                </a:solidFill>
                <a:latin typeface="Raleway Bold"/>
                <a:ea typeface="Raleway Bold"/>
                <a:cs typeface="Raleway Bold"/>
                <a:sym typeface="Raleway Bold"/>
              </a:endParaRPr>
            </a:p>
            <a:p>
              <a:pPr algn="just"/>
              <a:r>
                <a:rPr lang="ru-RU" sz="3600" b="1" spc="-215" dirty="0" smtClean="0">
                  <a:solidFill>
                    <a:srgbClr val="FFFFFF"/>
                  </a:solidFill>
                  <a:latin typeface="Raleway Bold"/>
                  <a:ea typeface="Raleway Bold"/>
                  <a:cs typeface="Raleway Bold"/>
                  <a:sym typeface="Raleway Bold"/>
                </a:rPr>
                <a:t>Планируется завершение обучения в колледже у 100</a:t>
              </a:r>
              <a:r>
                <a:rPr lang="ru-RU" sz="3600" b="1" spc="-215" dirty="0">
                  <a:solidFill>
                    <a:srgbClr val="FFFFFF"/>
                  </a:solidFill>
                  <a:latin typeface="Raleway Bold"/>
                  <a:ea typeface="Raleway Bold"/>
                  <a:cs typeface="Raleway Bold"/>
                  <a:sym typeface="Raleway Bold"/>
                </a:rPr>
                <a:t>% студентов с </a:t>
              </a:r>
              <a:r>
                <a:rPr lang="ru-RU" sz="3600" b="1" spc="-215" dirty="0" smtClean="0">
                  <a:solidFill>
                    <a:srgbClr val="FFFFFF"/>
                  </a:solidFill>
                  <a:latin typeface="Raleway Bold"/>
                  <a:ea typeface="Raleway Bold"/>
                  <a:cs typeface="Raleway Bold"/>
                  <a:sym typeface="Raleway Bold"/>
                </a:rPr>
                <a:t>РАС, улучшение навыков общения.   Организация сопровождаемого трудоустройства лиц с РАС</a:t>
              </a:r>
              <a:endParaRPr lang="ru-RU" sz="3600" b="1" spc="-215" dirty="0">
                <a:solidFill>
                  <a:srgbClr val="FFFFFF"/>
                </a:solidFill>
                <a:latin typeface="Raleway Bold"/>
                <a:ea typeface="Raleway Bold"/>
                <a:cs typeface="Raleway Bold"/>
                <a:sym typeface="Raleway Bold"/>
              </a:endParaRPr>
            </a:p>
          </p:txBody>
        </p:sp>
        <p:grpSp>
          <p:nvGrpSpPr>
            <p:cNvPr id="14" name="Group 14"/>
            <p:cNvGrpSpPr/>
            <p:nvPr/>
          </p:nvGrpSpPr>
          <p:grpSpPr>
            <a:xfrm>
              <a:off x="6142491" y="8171313"/>
              <a:ext cx="1386711" cy="171941"/>
              <a:chOff x="-5628904" y="6632722"/>
              <a:chExt cx="2908908" cy="360681"/>
            </a:xfrm>
          </p:grpSpPr>
          <p:sp>
            <p:nvSpPr>
              <p:cNvPr id="15" name="Freeform 15"/>
              <p:cNvSpPr/>
              <p:nvPr/>
            </p:nvSpPr>
            <p:spPr>
              <a:xfrm>
                <a:off x="-5628904" y="6632722"/>
                <a:ext cx="2908908" cy="360681"/>
              </a:xfrm>
              <a:custGeom>
                <a:avLst/>
                <a:gdLst/>
                <a:ahLst/>
                <a:cxnLst/>
                <a:rect l="l" t="t" r="r" b="b"/>
                <a:pathLst>
                  <a:path w="2908908" h="360680">
                    <a:moveTo>
                      <a:pt x="2908908" y="180340"/>
                    </a:moveTo>
                    <a:cubicBezTo>
                      <a:pt x="2908908" y="81280"/>
                      <a:pt x="2828898" y="0"/>
                      <a:pt x="2728567" y="0"/>
                    </a:cubicBezTo>
                    <a:lnTo>
                      <a:pt x="172720" y="0"/>
                    </a:lnTo>
                    <a:lnTo>
                      <a:pt x="172720" y="1270"/>
                    </a:lnTo>
                    <a:cubicBezTo>
                      <a:pt x="76200" y="5080"/>
                      <a:pt x="0" y="83820"/>
                      <a:pt x="0" y="180340"/>
                    </a:cubicBezTo>
                    <a:cubicBezTo>
                      <a:pt x="0" y="276860"/>
                      <a:pt x="77470" y="355600"/>
                      <a:pt x="172720" y="359410"/>
                    </a:cubicBezTo>
                    <a:lnTo>
                      <a:pt x="172720" y="360680"/>
                    </a:lnTo>
                    <a:lnTo>
                      <a:pt x="2728567" y="360680"/>
                    </a:lnTo>
                    <a:cubicBezTo>
                      <a:pt x="2827627" y="360680"/>
                      <a:pt x="2908908" y="279400"/>
                      <a:pt x="2908908" y="180340"/>
                    </a:cubicBezTo>
                    <a:close/>
                  </a:path>
                </a:pathLst>
              </a:custGeom>
              <a:solidFill>
                <a:schemeClr val="accent1">
                  <a:lumMod val="75000"/>
                </a:schemeClr>
              </a:solidFill>
            </p:spPr>
          </p:sp>
        </p:grpSp>
        <p:sp>
          <p:nvSpPr>
            <p:cNvPr id="16" name="TextBox 16"/>
            <p:cNvSpPr txBox="1"/>
            <p:nvPr/>
          </p:nvSpPr>
          <p:spPr>
            <a:xfrm>
              <a:off x="-880995" y="8706137"/>
              <a:ext cx="15433682" cy="668469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ts val="4679"/>
                </a:lnSpc>
              </a:pPr>
              <a:r>
                <a:rPr lang="ru-RU" sz="6600" spc="359" dirty="0" smtClean="0">
                  <a:solidFill>
                    <a:srgbClr val="DBEFE1"/>
                  </a:solidFill>
                  <a:latin typeface="Raleway Thin"/>
                  <a:ea typeface="Raleway Thin"/>
                  <a:cs typeface="Raleway Thin"/>
                  <a:sym typeface="Raleway Thin"/>
                </a:rPr>
                <a:t>ИДЕЯ ПРАКТИКИ</a:t>
              </a:r>
              <a:endParaRPr lang="en-US" sz="6600" spc="359" dirty="0">
                <a:solidFill>
                  <a:srgbClr val="DBEFE1"/>
                </a:solidFill>
                <a:latin typeface="Raleway Thin"/>
                <a:ea typeface="Raleway Thin"/>
                <a:cs typeface="Raleway Thin"/>
                <a:sym typeface="Raleway Thin"/>
              </a:endParaRPr>
            </a:p>
          </p:txBody>
        </p:sp>
      </p:grpSp>
      <p:sp>
        <p:nvSpPr>
          <p:cNvPr id="17" name="Прямоугольник 16"/>
          <p:cNvSpPr/>
          <p:nvPr/>
        </p:nvSpPr>
        <p:spPr>
          <a:xfrm>
            <a:off x="996610" y="7048500"/>
            <a:ext cx="377395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4800" b="1" spc="-215" dirty="0">
                <a:ln w="1905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aleway Bold"/>
                <a:ea typeface="Raleway Bold"/>
                <a:cs typeface="Raleway Bold"/>
                <a:sym typeface="Raleway Bold"/>
              </a:rPr>
              <a:t>Результат:</a:t>
            </a:r>
          </a:p>
        </p:txBody>
      </p:sp>
      <p:sp>
        <p:nvSpPr>
          <p:cNvPr id="18" name="Прямоугольник 17"/>
          <p:cNvSpPr/>
          <p:nvPr/>
        </p:nvSpPr>
        <p:spPr>
          <a:xfrm>
            <a:off x="1162929" y="4745339"/>
            <a:ext cx="377395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4800" b="1" spc="-215" dirty="0" smtClean="0">
                <a:ln w="1905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aleway Bold"/>
                <a:ea typeface="Raleway Bold"/>
                <a:cs typeface="Raleway Bold"/>
                <a:sym typeface="Raleway Bold"/>
              </a:rPr>
              <a:t>Решение:</a:t>
            </a:r>
            <a:endParaRPr lang="ru-RU" sz="4800" b="1" spc="-215" dirty="0">
              <a:ln w="19050">
                <a:solidFill>
                  <a:schemeClr val="bg1"/>
                </a:solidFill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Raleway Bold"/>
              <a:ea typeface="Raleway Bold"/>
              <a:cs typeface="Raleway Bold"/>
              <a:sym typeface="Raleway Bold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869225" y="1722764"/>
            <a:ext cx="377395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4800" b="1" spc="-215" dirty="0" smtClean="0">
                <a:ln w="1905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aleway Bold"/>
                <a:ea typeface="Raleway Bold"/>
                <a:cs typeface="Raleway Bold"/>
                <a:sym typeface="Raleway Bold"/>
              </a:rPr>
              <a:t>Проблема:</a:t>
            </a:r>
            <a:endParaRPr lang="ru-RU" sz="4800" b="1" spc="-215" dirty="0">
              <a:ln w="19050">
                <a:solidFill>
                  <a:schemeClr val="bg1"/>
                </a:solidFill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Raleway Bold"/>
              <a:ea typeface="Raleway Bold"/>
              <a:cs typeface="Raleway Bold"/>
              <a:sym typeface="Raleway Bold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Рисунок 2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894796" y="6604264"/>
            <a:ext cx="4545271" cy="3408953"/>
          </a:xfrm>
          <a:prstGeom prst="rect">
            <a:avLst/>
          </a:prstGeom>
        </p:spPr>
      </p:pic>
      <p:grpSp>
        <p:nvGrpSpPr>
          <p:cNvPr id="3" name="Group 3"/>
          <p:cNvGrpSpPr/>
          <p:nvPr/>
        </p:nvGrpSpPr>
        <p:grpSpPr>
          <a:xfrm>
            <a:off x="9067800" y="6671882"/>
            <a:ext cx="3841488" cy="4549463"/>
            <a:chOff x="0" y="0"/>
            <a:chExt cx="5121985" cy="6065950"/>
          </a:xfrm>
        </p:grpSpPr>
        <p:grpSp>
          <p:nvGrpSpPr>
            <p:cNvPr id="4" name="Group 4"/>
            <p:cNvGrpSpPr/>
            <p:nvPr/>
          </p:nvGrpSpPr>
          <p:grpSpPr>
            <a:xfrm rot="-2700000">
              <a:off x="900397" y="1276790"/>
              <a:ext cx="4278603" cy="1610992"/>
              <a:chOff x="0" y="0"/>
              <a:chExt cx="1079350" cy="406400"/>
            </a:xfrm>
          </p:grpSpPr>
          <p:sp>
            <p:nvSpPr>
              <p:cNvPr id="5" name="Freeform 5"/>
              <p:cNvSpPr/>
              <p:nvPr/>
            </p:nvSpPr>
            <p:spPr>
              <a:xfrm>
                <a:off x="17780" y="22860"/>
                <a:ext cx="1053950" cy="360680"/>
              </a:xfrm>
              <a:custGeom>
                <a:avLst/>
                <a:gdLst/>
                <a:ahLst/>
                <a:cxnLst/>
                <a:rect l="l" t="t" r="r" b="b"/>
                <a:pathLst>
                  <a:path w="1053950" h="360680">
                    <a:moveTo>
                      <a:pt x="1053950" y="180340"/>
                    </a:moveTo>
                    <a:cubicBezTo>
                      <a:pt x="1053950" y="81280"/>
                      <a:pt x="973940" y="0"/>
                      <a:pt x="873610" y="0"/>
                    </a:cubicBezTo>
                    <a:lnTo>
                      <a:pt x="172720" y="0"/>
                    </a:lnTo>
                    <a:lnTo>
                      <a:pt x="172720" y="1270"/>
                    </a:lnTo>
                    <a:cubicBezTo>
                      <a:pt x="76200" y="5080"/>
                      <a:pt x="0" y="83820"/>
                      <a:pt x="0" y="180340"/>
                    </a:cubicBezTo>
                    <a:cubicBezTo>
                      <a:pt x="0" y="276860"/>
                      <a:pt x="77470" y="355600"/>
                      <a:pt x="172720" y="359410"/>
                    </a:cubicBezTo>
                    <a:lnTo>
                      <a:pt x="172720" y="360680"/>
                    </a:lnTo>
                    <a:lnTo>
                      <a:pt x="873610" y="360680"/>
                    </a:lnTo>
                    <a:cubicBezTo>
                      <a:pt x="972670" y="360680"/>
                      <a:pt x="1053950" y="279400"/>
                      <a:pt x="1053950" y="180340"/>
                    </a:cubicBezTo>
                    <a:close/>
                  </a:path>
                </a:pathLst>
              </a:custGeom>
              <a:solidFill>
                <a:schemeClr val="accent1"/>
              </a:solidFill>
            </p:spPr>
          </p:sp>
        </p:grpSp>
        <p:grpSp>
          <p:nvGrpSpPr>
            <p:cNvPr id="6" name="Group 6"/>
            <p:cNvGrpSpPr/>
            <p:nvPr/>
          </p:nvGrpSpPr>
          <p:grpSpPr>
            <a:xfrm rot="-2700000">
              <a:off x="-105377" y="3061412"/>
              <a:ext cx="4608838" cy="1610992"/>
              <a:chOff x="0" y="0"/>
              <a:chExt cx="1162657" cy="406400"/>
            </a:xfrm>
          </p:grpSpPr>
          <p:sp>
            <p:nvSpPr>
              <p:cNvPr id="7" name="Freeform 7"/>
              <p:cNvSpPr/>
              <p:nvPr/>
            </p:nvSpPr>
            <p:spPr>
              <a:xfrm>
                <a:off x="17780" y="22860"/>
                <a:ext cx="1137257" cy="360680"/>
              </a:xfrm>
              <a:custGeom>
                <a:avLst/>
                <a:gdLst/>
                <a:ahLst/>
                <a:cxnLst/>
                <a:rect l="l" t="t" r="r" b="b"/>
                <a:pathLst>
                  <a:path w="1137257" h="360680">
                    <a:moveTo>
                      <a:pt x="1137257" y="180340"/>
                    </a:moveTo>
                    <a:cubicBezTo>
                      <a:pt x="1137257" y="81280"/>
                      <a:pt x="1057248" y="0"/>
                      <a:pt x="956917" y="0"/>
                    </a:cubicBezTo>
                    <a:lnTo>
                      <a:pt x="172720" y="0"/>
                    </a:lnTo>
                    <a:lnTo>
                      <a:pt x="172720" y="1270"/>
                    </a:lnTo>
                    <a:cubicBezTo>
                      <a:pt x="76200" y="5080"/>
                      <a:pt x="0" y="83820"/>
                      <a:pt x="0" y="180340"/>
                    </a:cubicBezTo>
                    <a:cubicBezTo>
                      <a:pt x="0" y="276860"/>
                      <a:pt x="77470" y="355600"/>
                      <a:pt x="172720" y="359410"/>
                    </a:cubicBezTo>
                    <a:lnTo>
                      <a:pt x="172720" y="360680"/>
                    </a:lnTo>
                    <a:lnTo>
                      <a:pt x="956917" y="360680"/>
                    </a:lnTo>
                    <a:cubicBezTo>
                      <a:pt x="1055977" y="360680"/>
                      <a:pt x="1137257" y="279400"/>
                      <a:pt x="1137257" y="180340"/>
                    </a:cubicBezTo>
                    <a:close/>
                  </a:path>
                </a:pathLst>
              </a:custGeom>
              <a:solidFill>
                <a:srgbClr val="002060"/>
              </a:solidFill>
            </p:spPr>
          </p:sp>
        </p:grpSp>
      </p:grpSp>
      <p:grpSp>
        <p:nvGrpSpPr>
          <p:cNvPr id="8" name="Group 8"/>
          <p:cNvGrpSpPr/>
          <p:nvPr/>
        </p:nvGrpSpPr>
        <p:grpSpPr>
          <a:xfrm>
            <a:off x="15849600" y="-840077"/>
            <a:ext cx="3120591" cy="3884316"/>
            <a:chOff x="0" y="0"/>
            <a:chExt cx="4160788" cy="5179088"/>
          </a:xfrm>
        </p:grpSpPr>
        <p:grpSp>
          <p:nvGrpSpPr>
            <p:cNvPr id="9" name="Group 9"/>
            <p:cNvGrpSpPr/>
            <p:nvPr/>
          </p:nvGrpSpPr>
          <p:grpSpPr>
            <a:xfrm rot="-2700000">
              <a:off x="24979" y="2346691"/>
              <a:ext cx="3920329" cy="1694505"/>
              <a:chOff x="0" y="0"/>
              <a:chExt cx="940228" cy="406400"/>
            </a:xfrm>
          </p:grpSpPr>
          <p:sp>
            <p:nvSpPr>
              <p:cNvPr id="10" name="Freeform 10"/>
              <p:cNvSpPr/>
              <p:nvPr/>
            </p:nvSpPr>
            <p:spPr>
              <a:xfrm>
                <a:off x="17780" y="22860"/>
                <a:ext cx="914828" cy="360680"/>
              </a:xfrm>
              <a:custGeom>
                <a:avLst/>
                <a:gdLst/>
                <a:ahLst/>
                <a:cxnLst/>
                <a:rect l="l" t="t" r="r" b="b"/>
                <a:pathLst>
                  <a:path w="914828" h="360680">
                    <a:moveTo>
                      <a:pt x="914828" y="180340"/>
                    </a:moveTo>
                    <a:cubicBezTo>
                      <a:pt x="914828" y="81280"/>
                      <a:pt x="834819" y="0"/>
                      <a:pt x="734488" y="0"/>
                    </a:cubicBezTo>
                    <a:lnTo>
                      <a:pt x="172720" y="0"/>
                    </a:lnTo>
                    <a:lnTo>
                      <a:pt x="172720" y="1270"/>
                    </a:lnTo>
                    <a:cubicBezTo>
                      <a:pt x="76200" y="5080"/>
                      <a:pt x="0" y="83820"/>
                      <a:pt x="0" y="180340"/>
                    </a:cubicBezTo>
                    <a:cubicBezTo>
                      <a:pt x="0" y="276860"/>
                      <a:pt x="77470" y="355600"/>
                      <a:pt x="172720" y="359410"/>
                    </a:cubicBezTo>
                    <a:lnTo>
                      <a:pt x="172720" y="360680"/>
                    </a:lnTo>
                    <a:lnTo>
                      <a:pt x="734488" y="360680"/>
                    </a:lnTo>
                    <a:cubicBezTo>
                      <a:pt x="833548" y="360680"/>
                      <a:pt x="914828" y="279400"/>
                      <a:pt x="914828" y="180340"/>
                    </a:cubicBezTo>
                    <a:close/>
                  </a:path>
                </a:pathLst>
              </a:custGeom>
              <a:solidFill>
                <a:srgbClr val="002060"/>
              </a:solidFill>
            </p:spPr>
          </p:sp>
        </p:grpSp>
        <p:grpSp>
          <p:nvGrpSpPr>
            <p:cNvPr id="11" name="Group 11"/>
            <p:cNvGrpSpPr/>
            <p:nvPr/>
          </p:nvGrpSpPr>
          <p:grpSpPr>
            <a:xfrm rot="-2700000">
              <a:off x="480843" y="1027974"/>
              <a:ext cx="3609436" cy="1694505"/>
              <a:chOff x="0" y="0"/>
              <a:chExt cx="865665" cy="406400"/>
            </a:xfrm>
          </p:grpSpPr>
          <p:sp>
            <p:nvSpPr>
              <p:cNvPr id="12" name="Freeform 12"/>
              <p:cNvSpPr/>
              <p:nvPr/>
            </p:nvSpPr>
            <p:spPr>
              <a:xfrm>
                <a:off x="17780" y="22860"/>
                <a:ext cx="840266" cy="360680"/>
              </a:xfrm>
              <a:custGeom>
                <a:avLst/>
                <a:gdLst/>
                <a:ahLst/>
                <a:cxnLst/>
                <a:rect l="l" t="t" r="r" b="b"/>
                <a:pathLst>
                  <a:path w="840266" h="360680">
                    <a:moveTo>
                      <a:pt x="840266" y="180340"/>
                    </a:moveTo>
                    <a:cubicBezTo>
                      <a:pt x="840266" y="81280"/>
                      <a:pt x="760256" y="0"/>
                      <a:pt x="659925" y="0"/>
                    </a:cubicBezTo>
                    <a:lnTo>
                      <a:pt x="172720" y="0"/>
                    </a:lnTo>
                    <a:lnTo>
                      <a:pt x="172720" y="1270"/>
                    </a:lnTo>
                    <a:cubicBezTo>
                      <a:pt x="76200" y="5080"/>
                      <a:pt x="0" y="83820"/>
                      <a:pt x="0" y="180340"/>
                    </a:cubicBezTo>
                    <a:cubicBezTo>
                      <a:pt x="0" y="276860"/>
                      <a:pt x="77470" y="355600"/>
                      <a:pt x="172720" y="359410"/>
                    </a:cubicBezTo>
                    <a:lnTo>
                      <a:pt x="172720" y="360680"/>
                    </a:lnTo>
                    <a:lnTo>
                      <a:pt x="659925" y="360680"/>
                    </a:lnTo>
                    <a:cubicBezTo>
                      <a:pt x="758985" y="360680"/>
                      <a:pt x="840266" y="279400"/>
                      <a:pt x="840266" y="180340"/>
                    </a:cubicBezTo>
                    <a:close/>
                  </a:path>
                </a:pathLst>
              </a:custGeom>
              <a:solidFill>
                <a:schemeClr val="accent1"/>
              </a:solidFill>
            </p:spPr>
          </p:sp>
        </p:grpSp>
      </p:grpSp>
      <p:grpSp>
        <p:nvGrpSpPr>
          <p:cNvPr id="13" name="Group 13"/>
          <p:cNvGrpSpPr/>
          <p:nvPr/>
        </p:nvGrpSpPr>
        <p:grpSpPr>
          <a:xfrm>
            <a:off x="-3446266" y="-2632035"/>
            <a:ext cx="10908612" cy="12919035"/>
            <a:chOff x="0" y="0"/>
            <a:chExt cx="14544816" cy="17225380"/>
          </a:xfrm>
        </p:grpSpPr>
        <p:grpSp>
          <p:nvGrpSpPr>
            <p:cNvPr id="14" name="Group 14"/>
            <p:cNvGrpSpPr/>
            <p:nvPr/>
          </p:nvGrpSpPr>
          <p:grpSpPr>
            <a:xfrm rot="-2700000">
              <a:off x="2556842" y="3625680"/>
              <a:ext cx="12149878" cy="4574709"/>
              <a:chOff x="0" y="0"/>
              <a:chExt cx="1079350" cy="406400"/>
            </a:xfrm>
          </p:grpSpPr>
          <p:sp>
            <p:nvSpPr>
              <p:cNvPr id="15" name="Freeform 15"/>
              <p:cNvSpPr/>
              <p:nvPr/>
            </p:nvSpPr>
            <p:spPr>
              <a:xfrm>
                <a:off x="17780" y="22860"/>
                <a:ext cx="1053950" cy="360680"/>
              </a:xfrm>
              <a:custGeom>
                <a:avLst/>
                <a:gdLst/>
                <a:ahLst/>
                <a:cxnLst/>
                <a:rect l="l" t="t" r="r" b="b"/>
                <a:pathLst>
                  <a:path w="1053950" h="360680">
                    <a:moveTo>
                      <a:pt x="1053950" y="180340"/>
                    </a:moveTo>
                    <a:cubicBezTo>
                      <a:pt x="1053950" y="81280"/>
                      <a:pt x="973940" y="0"/>
                      <a:pt x="873610" y="0"/>
                    </a:cubicBezTo>
                    <a:lnTo>
                      <a:pt x="172720" y="0"/>
                    </a:lnTo>
                    <a:lnTo>
                      <a:pt x="172720" y="1270"/>
                    </a:lnTo>
                    <a:cubicBezTo>
                      <a:pt x="76200" y="5080"/>
                      <a:pt x="0" y="83820"/>
                      <a:pt x="0" y="180340"/>
                    </a:cubicBezTo>
                    <a:cubicBezTo>
                      <a:pt x="0" y="276860"/>
                      <a:pt x="77470" y="355600"/>
                      <a:pt x="172720" y="359410"/>
                    </a:cubicBezTo>
                    <a:lnTo>
                      <a:pt x="172720" y="360680"/>
                    </a:lnTo>
                    <a:lnTo>
                      <a:pt x="873610" y="360680"/>
                    </a:lnTo>
                    <a:cubicBezTo>
                      <a:pt x="972670" y="360680"/>
                      <a:pt x="1053950" y="279400"/>
                      <a:pt x="1053950" y="180340"/>
                    </a:cubicBezTo>
                    <a:close/>
                  </a:path>
                </a:pathLst>
              </a:custGeom>
              <a:solidFill>
                <a:schemeClr val="accent1">
                  <a:alpha val="14902"/>
                </a:schemeClr>
              </a:solidFill>
            </p:spPr>
          </p:sp>
        </p:grpSp>
        <p:grpSp>
          <p:nvGrpSpPr>
            <p:cNvPr id="16" name="Group 16"/>
            <p:cNvGrpSpPr/>
            <p:nvPr/>
          </p:nvGrpSpPr>
          <p:grpSpPr>
            <a:xfrm rot="-2700000">
              <a:off x="-299237" y="8693441"/>
              <a:ext cx="13087643" cy="4574709"/>
              <a:chOff x="0" y="0"/>
              <a:chExt cx="1162657" cy="406400"/>
            </a:xfrm>
          </p:grpSpPr>
          <p:sp>
            <p:nvSpPr>
              <p:cNvPr id="17" name="Freeform 17"/>
              <p:cNvSpPr/>
              <p:nvPr/>
            </p:nvSpPr>
            <p:spPr>
              <a:xfrm>
                <a:off x="17780" y="22860"/>
                <a:ext cx="1137257" cy="360680"/>
              </a:xfrm>
              <a:custGeom>
                <a:avLst/>
                <a:gdLst/>
                <a:ahLst/>
                <a:cxnLst/>
                <a:rect l="l" t="t" r="r" b="b"/>
                <a:pathLst>
                  <a:path w="1137257" h="360680">
                    <a:moveTo>
                      <a:pt x="1137257" y="180340"/>
                    </a:moveTo>
                    <a:cubicBezTo>
                      <a:pt x="1137257" y="81280"/>
                      <a:pt x="1057248" y="0"/>
                      <a:pt x="956917" y="0"/>
                    </a:cubicBezTo>
                    <a:lnTo>
                      <a:pt x="172720" y="0"/>
                    </a:lnTo>
                    <a:lnTo>
                      <a:pt x="172720" y="1270"/>
                    </a:lnTo>
                    <a:cubicBezTo>
                      <a:pt x="76200" y="5080"/>
                      <a:pt x="0" y="83820"/>
                      <a:pt x="0" y="180340"/>
                    </a:cubicBezTo>
                    <a:cubicBezTo>
                      <a:pt x="0" y="276860"/>
                      <a:pt x="77470" y="355600"/>
                      <a:pt x="172720" y="359410"/>
                    </a:cubicBezTo>
                    <a:lnTo>
                      <a:pt x="172720" y="360680"/>
                    </a:lnTo>
                    <a:lnTo>
                      <a:pt x="956917" y="360680"/>
                    </a:lnTo>
                    <a:cubicBezTo>
                      <a:pt x="1055977" y="360680"/>
                      <a:pt x="1137257" y="279400"/>
                      <a:pt x="1137257" y="180340"/>
                    </a:cubicBezTo>
                    <a:close/>
                  </a:path>
                </a:pathLst>
              </a:custGeom>
              <a:solidFill>
                <a:srgbClr val="3A4295">
                  <a:alpha val="14902"/>
                </a:srgbClr>
              </a:solidFill>
            </p:spPr>
          </p:sp>
        </p:grpSp>
      </p:grpSp>
      <p:grpSp>
        <p:nvGrpSpPr>
          <p:cNvPr id="18" name="Group 18"/>
          <p:cNvGrpSpPr/>
          <p:nvPr/>
        </p:nvGrpSpPr>
        <p:grpSpPr>
          <a:xfrm>
            <a:off x="990600" y="853882"/>
            <a:ext cx="16935719" cy="5054461"/>
            <a:chOff x="-27830" y="-2839254"/>
            <a:chExt cx="13207967" cy="5626206"/>
          </a:xfrm>
        </p:grpSpPr>
        <p:sp>
          <p:nvSpPr>
            <p:cNvPr id="20" name="TextBox 20"/>
            <p:cNvSpPr txBox="1"/>
            <p:nvPr/>
          </p:nvSpPr>
          <p:spPr>
            <a:xfrm>
              <a:off x="479605" y="-1324144"/>
              <a:ext cx="12700532" cy="411109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just">
                <a:lnSpc>
                  <a:spcPct val="150000"/>
                </a:lnSpc>
              </a:pPr>
              <a:r>
                <a:rPr lang="ru-RU" sz="3200" dirty="0" smtClean="0">
                  <a:solidFill>
                    <a:srgbClr val="373736"/>
                  </a:solidFill>
                  <a:latin typeface="Raleway" panose="020B0604020202020204" charset="-52"/>
                  <a:ea typeface="Raleway Thin"/>
                  <a:cs typeface="Raleway Thin"/>
                  <a:sym typeface="Raleway Thin"/>
                </a:rPr>
                <a:t>-Обеспечения индивидуального подхода;</a:t>
              </a:r>
            </a:p>
            <a:p>
              <a:pPr algn="just">
                <a:lnSpc>
                  <a:spcPct val="150000"/>
                </a:lnSpc>
              </a:pPr>
              <a:r>
                <a:rPr lang="ru-RU" sz="3200" dirty="0" smtClean="0">
                  <a:solidFill>
                    <a:srgbClr val="373736"/>
                  </a:solidFill>
                  <a:latin typeface="Raleway" panose="020B0604020202020204" charset="-52"/>
                  <a:ea typeface="Raleway Thin"/>
                  <a:cs typeface="Raleway Thin"/>
                  <a:sym typeface="Raleway Thin"/>
                </a:rPr>
                <a:t>-Создания поддерживающей среды;</a:t>
              </a:r>
            </a:p>
            <a:p>
              <a:pPr algn="just">
                <a:lnSpc>
                  <a:spcPct val="150000"/>
                </a:lnSpc>
              </a:pPr>
              <a:r>
                <a:rPr lang="ru-RU" sz="3200" dirty="0" smtClean="0">
                  <a:solidFill>
                    <a:srgbClr val="373736"/>
                  </a:solidFill>
                  <a:latin typeface="Raleway" panose="020B0604020202020204" charset="-52"/>
                  <a:ea typeface="Raleway Thin"/>
                  <a:cs typeface="Raleway Thin"/>
                  <a:sym typeface="Raleway Thin"/>
                </a:rPr>
                <a:t>-Развития навыков общения и социализации лиц с РАС;</a:t>
              </a:r>
            </a:p>
            <a:p>
              <a:pPr algn="just">
                <a:lnSpc>
                  <a:spcPct val="150000"/>
                </a:lnSpc>
              </a:pPr>
              <a:r>
                <a:rPr lang="ru-RU" sz="3200" dirty="0" smtClean="0">
                  <a:solidFill>
                    <a:srgbClr val="373736"/>
                  </a:solidFill>
                  <a:latin typeface="Raleway" panose="020B0604020202020204" charset="-52"/>
                  <a:ea typeface="Raleway Thin"/>
                  <a:cs typeface="Raleway Thin"/>
                  <a:sym typeface="Raleway Thin"/>
                </a:rPr>
                <a:t>-Повышения эффективности профессиональной подготовки;</a:t>
              </a:r>
            </a:p>
            <a:p>
              <a:pPr algn="just">
                <a:lnSpc>
                  <a:spcPct val="150000"/>
                </a:lnSpc>
              </a:pPr>
              <a:r>
                <a:rPr lang="ru-RU" sz="3200" dirty="0" smtClean="0">
                  <a:solidFill>
                    <a:srgbClr val="373736"/>
                  </a:solidFill>
                  <a:latin typeface="Raleway" panose="020B0604020202020204" charset="-52"/>
                  <a:ea typeface="Raleway Thin"/>
                  <a:cs typeface="Raleway Thin"/>
                  <a:sym typeface="Raleway Thin"/>
                </a:rPr>
                <a:t>-Интеграция </a:t>
              </a:r>
              <a:r>
                <a:rPr lang="ru-RU" sz="3200" dirty="0">
                  <a:solidFill>
                    <a:srgbClr val="373736"/>
                  </a:solidFill>
                  <a:latin typeface="Raleway" panose="020B0604020202020204" charset="-52"/>
                  <a:ea typeface="Raleway Thin"/>
                  <a:cs typeface="Raleway Thin"/>
                  <a:sym typeface="Raleway Thin"/>
                </a:rPr>
                <a:t>в </a:t>
              </a:r>
              <a:r>
                <a:rPr lang="ru-RU" sz="3200" dirty="0" smtClean="0">
                  <a:solidFill>
                    <a:srgbClr val="373736"/>
                  </a:solidFill>
                  <a:latin typeface="Raleway" panose="020B0604020202020204" charset="-52"/>
                  <a:ea typeface="Raleway Thin"/>
                  <a:cs typeface="Raleway Thin"/>
                  <a:sym typeface="Raleway Thin"/>
                </a:rPr>
                <a:t>социум.</a:t>
              </a:r>
              <a:endParaRPr lang="ru-RU" sz="3200" dirty="0">
                <a:solidFill>
                  <a:srgbClr val="373736"/>
                </a:solidFill>
                <a:latin typeface="Raleway" panose="020B0604020202020204" charset="-52"/>
                <a:ea typeface="Raleway Thin"/>
                <a:cs typeface="Raleway Thin"/>
                <a:sym typeface="Raleway Thin"/>
              </a:endParaRPr>
            </a:p>
          </p:txBody>
        </p:sp>
        <p:sp>
          <p:nvSpPr>
            <p:cNvPr id="21" name="TextBox 21"/>
            <p:cNvSpPr txBox="1"/>
            <p:nvPr/>
          </p:nvSpPr>
          <p:spPr>
            <a:xfrm>
              <a:off x="-27830" y="-2839254"/>
              <a:ext cx="12700528" cy="116745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8800"/>
                </a:lnSpc>
                <a:tabLst>
                  <a:tab pos="2965450" algn="l"/>
                </a:tabLst>
              </a:pPr>
              <a:r>
                <a:rPr lang="ru-RU" sz="6600" b="1" spc="-240" dirty="0" smtClean="0">
                  <a:solidFill>
                    <a:srgbClr val="373736"/>
                  </a:solidFill>
                  <a:latin typeface="Raleway Bold"/>
                  <a:ea typeface="Raleway Bold"/>
                  <a:cs typeface="Raleway Bold"/>
                  <a:sym typeface="Raleway Bold"/>
                </a:rPr>
                <a:t>              ПОЧЕМУ НАСТАВНИЧЕСТВО?</a:t>
              </a:r>
              <a:endParaRPr lang="en-US" sz="6600" b="1" spc="-240" dirty="0">
                <a:solidFill>
                  <a:srgbClr val="373736"/>
                </a:solidFill>
                <a:latin typeface="Raleway Bold"/>
                <a:ea typeface="Raleway Bold"/>
                <a:cs typeface="Raleway Bold"/>
                <a:sym typeface="Raleway Bold"/>
              </a:endParaRPr>
            </a:p>
          </p:txBody>
        </p:sp>
      </p:grpSp>
      <p:sp>
        <p:nvSpPr>
          <p:cNvPr id="23" name="Прямоугольник 22"/>
          <p:cNvSpPr/>
          <p:nvPr/>
        </p:nvSpPr>
        <p:spPr>
          <a:xfrm rot="16200000" flipH="1">
            <a:off x="-2241294" y="3086697"/>
            <a:ext cx="631859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4800" b="1" spc="-215" dirty="0" smtClean="0">
                <a:ln w="19050">
                  <a:solidFill>
                    <a:schemeClr val="bg1"/>
                  </a:solidFill>
                </a:ln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aleway Bold"/>
                <a:ea typeface="Raleway Bold"/>
                <a:cs typeface="Raleway Bold"/>
                <a:sym typeface="Raleway Bold"/>
              </a:rPr>
              <a:t>Необходимость:</a:t>
            </a:r>
            <a:endParaRPr lang="ru-RU" sz="4800" b="1" spc="-215" dirty="0">
              <a:ln w="19050">
                <a:solidFill>
                  <a:schemeClr val="bg1"/>
                </a:solidFill>
              </a:ln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Raleway Bold"/>
              <a:ea typeface="Raleway Bold"/>
              <a:cs typeface="Raleway Bold"/>
              <a:sym typeface="Raleway Bold"/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594857" y="7517456"/>
            <a:ext cx="8841193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>
                <a:solidFill>
                  <a:srgbClr val="373736"/>
                </a:solidFill>
                <a:latin typeface="Raleway Bold" panose="020B0604020202020204" charset="-52"/>
                <a:ea typeface="Raleway Thin"/>
                <a:cs typeface="Raleway Thin"/>
                <a:sym typeface="Raleway Thin"/>
              </a:rPr>
              <a:t>СИСТЕМА ИНТЕГРАТИВНОГО НАСТАВНИЧЕСТВА </a:t>
            </a:r>
            <a:r>
              <a:rPr lang="ru-RU" sz="2800" dirty="0" smtClean="0">
                <a:solidFill>
                  <a:srgbClr val="373736"/>
                </a:solidFill>
                <a:latin typeface="Raleway Thin"/>
                <a:ea typeface="Raleway Thin"/>
                <a:cs typeface="Raleway Thin"/>
                <a:sym typeface="Raleway Thin"/>
              </a:rPr>
              <a:t>позволяет осуществлять социально-педагогическую </a:t>
            </a:r>
            <a:r>
              <a:rPr lang="ru-RU" sz="2800" dirty="0">
                <a:solidFill>
                  <a:srgbClr val="373736"/>
                </a:solidFill>
                <a:latin typeface="Raleway Thin"/>
                <a:ea typeface="Raleway Thin"/>
                <a:cs typeface="Raleway Thin"/>
                <a:sym typeface="Raleway Thin"/>
              </a:rPr>
              <a:t>и </a:t>
            </a:r>
            <a:r>
              <a:rPr lang="ru-RU" sz="2800" dirty="0" smtClean="0">
                <a:solidFill>
                  <a:srgbClr val="373736"/>
                </a:solidFill>
                <a:latin typeface="Raleway Thin"/>
                <a:ea typeface="Raleway Thin"/>
                <a:cs typeface="Raleway Thin"/>
                <a:sym typeface="Raleway Thin"/>
              </a:rPr>
              <a:t>методическую поддержку </a:t>
            </a:r>
            <a:r>
              <a:rPr lang="ru-RU" sz="2800" dirty="0">
                <a:solidFill>
                  <a:srgbClr val="373736"/>
                </a:solidFill>
                <a:latin typeface="Raleway Thin"/>
                <a:ea typeface="Raleway Thin"/>
                <a:cs typeface="Raleway Thin"/>
                <a:sym typeface="Raleway Thin"/>
              </a:rPr>
              <a:t>участников образовательных </a:t>
            </a:r>
            <a:r>
              <a:rPr lang="ru-RU" sz="2800" dirty="0" smtClean="0">
                <a:solidFill>
                  <a:srgbClr val="373736"/>
                </a:solidFill>
                <a:latin typeface="Raleway Thin"/>
                <a:ea typeface="Raleway Thin"/>
                <a:cs typeface="Raleway Thin"/>
                <a:sym typeface="Raleway Thin"/>
              </a:rPr>
              <a:t>отношений</a:t>
            </a:r>
            <a:endParaRPr lang="ru-RU" sz="2800" dirty="0">
              <a:solidFill>
                <a:srgbClr val="373736"/>
              </a:solidFill>
              <a:latin typeface="Raleway Thin"/>
              <a:ea typeface="Raleway Thin"/>
              <a:cs typeface="Raleway Thin"/>
              <a:sym typeface="Raleway Thi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3"/>
          <p:cNvSpPr txBox="1"/>
          <p:nvPr/>
        </p:nvSpPr>
        <p:spPr>
          <a:xfrm>
            <a:off x="4057230" y="969660"/>
            <a:ext cx="13699737" cy="602729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4680"/>
              </a:lnSpc>
            </a:pPr>
            <a:r>
              <a:rPr lang="ru-RU" sz="3600" spc="359" dirty="0">
                <a:solidFill>
                  <a:srgbClr val="3A4295"/>
                </a:solidFill>
                <a:latin typeface="Raleway Bold" panose="020B0604020202020204" charset="-52"/>
                <a:ea typeface="Raleway Thin"/>
                <a:cs typeface="Raleway Thin"/>
                <a:sym typeface="Raleway Thin"/>
              </a:rPr>
              <a:t>1.Система </a:t>
            </a:r>
            <a:r>
              <a:rPr lang="ru-RU" sz="3600" spc="359" dirty="0" smtClean="0">
                <a:solidFill>
                  <a:srgbClr val="3A4295"/>
                </a:solidFill>
                <a:latin typeface="Raleway Bold" panose="020B0604020202020204" charset="-52"/>
                <a:ea typeface="Raleway Thin"/>
                <a:cs typeface="Raleway Thin"/>
                <a:sym typeface="Raleway Thin"/>
              </a:rPr>
              <a:t>мотивации</a:t>
            </a:r>
          </a:p>
          <a:p>
            <a:pPr>
              <a:lnSpc>
                <a:spcPts val="4680"/>
              </a:lnSpc>
            </a:pPr>
            <a:r>
              <a:rPr lang="ru-RU" sz="3600" spc="359" dirty="0" smtClean="0">
                <a:solidFill>
                  <a:srgbClr val="3A4295"/>
                </a:solidFill>
                <a:latin typeface="Raleway Bold" panose="020B0604020202020204" charset="-52"/>
                <a:ea typeface="Raleway Thin"/>
                <a:cs typeface="Raleway Thin"/>
                <a:sym typeface="Raleway Thin"/>
              </a:rPr>
              <a:t>2.Адаптивная </a:t>
            </a:r>
            <a:r>
              <a:rPr lang="ru-RU" sz="3600" spc="359" dirty="0">
                <a:solidFill>
                  <a:srgbClr val="3A4295"/>
                </a:solidFill>
                <a:latin typeface="Raleway Bold" panose="020B0604020202020204" charset="-52"/>
                <a:ea typeface="Raleway Thin"/>
                <a:cs typeface="Raleway Thin"/>
                <a:sym typeface="Raleway Thin"/>
              </a:rPr>
              <a:t>коммуникативная </a:t>
            </a:r>
            <a:r>
              <a:rPr lang="ru-RU" sz="3600" spc="359" dirty="0" smtClean="0">
                <a:solidFill>
                  <a:srgbClr val="3A4295"/>
                </a:solidFill>
                <a:latin typeface="Raleway Bold" panose="020B0604020202020204" charset="-52"/>
                <a:ea typeface="Raleway Thin"/>
                <a:cs typeface="Raleway Thin"/>
                <a:sym typeface="Raleway Thin"/>
              </a:rPr>
              <a:t>среда</a:t>
            </a:r>
          </a:p>
          <a:p>
            <a:pPr>
              <a:lnSpc>
                <a:spcPts val="4680"/>
              </a:lnSpc>
            </a:pPr>
            <a:r>
              <a:rPr lang="ru-RU" sz="3600" spc="359" dirty="0">
                <a:solidFill>
                  <a:srgbClr val="3A4295"/>
                </a:solidFill>
                <a:latin typeface="Raleway Bold" panose="020B0604020202020204" charset="-52"/>
                <a:ea typeface="Raleway Thin"/>
                <a:cs typeface="Raleway Thin"/>
                <a:sym typeface="Raleway Thin"/>
              </a:rPr>
              <a:t>3.Партнерство и </a:t>
            </a:r>
            <a:r>
              <a:rPr lang="ru-RU" sz="3600" spc="359" dirty="0" smtClean="0">
                <a:solidFill>
                  <a:srgbClr val="3A4295"/>
                </a:solidFill>
                <a:latin typeface="Raleway Bold" panose="020B0604020202020204" charset="-52"/>
                <a:ea typeface="Raleway Thin"/>
                <a:cs typeface="Raleway Thin"/>
                <a:sym typeface="Raleway Thin"/>
              </a:rPr>
              <a:t>сотрудничество</a:t>
            </a:r>
            <a:endParaRPr lang="ru-RU" sz="3600" spc="359" dirty="0">
              <a:solidFill>
                <a:srgbClr val="3A4295"/>
              </a:solidFill>
              <a:latin typeface="Raleway Bold" panose="020B0604020202020204" charset="-52"/>
              <a:ea typeface="Raleway Thin"/>
              <a:cs typeface="Raleway Thin"/>
              <a:sym typeface="Raleway Thin"/>
            </a:endParaRPr>
          </a:p>
          <a:p>
            <a:pPr>
              <a:lnSpc>
                <a:spcPts val="4680"/>
              </a:lnSpc>
            </a:pPr>
            <a:r>
              <a:rPr lang="ru-RU" sz="3600" spc="359" dirty="0" smtClean="0">
                <a:solidFill>
                  <a:srgbClr val="3A4295"/>
                </a:solidFill>
                <a:latin typeface="Raleway Bold" panose="020B0604020202020204" charset="-52"/>
                <a:ea typeface="Raleway Thin"/>
                <a:cs typeface="Raleway Thin"/>
                <a:sym typeface="Raleway Thin"/>
              </a:rPr>
              <a:t>4.Повышение квалификации</a:t>
            </a:r>
          </a:p>
          <a:p>
            <a:pPr>
              <a:lnSpc>
                <a:spcPts val="4680"/>
              </a:lnSpc>
            </a:pPr>
            <a:r>
              <a:rPr lang="ru-RU" sz="3600" spc="359" dirty="0">
                <a:solidFill>
                  <a:srgbClr val="3A4295"/>
                </a:solidFill>
                <a:latin typeface="Raleway Bold" panose="020B0604020202020204" charset="-52"/>
                <a:ea typeface="Raleway Thin"/>
                <a:cs typeface="Raleway Thin"/>
                <a:sym typeface="Raleway Thin"/>
              </a:rPr>
              <a:t>5.Методическая </a:t>
            </a:r>
            <a:r>
              <a:rPr lang="ru-RU" sz="3600" spc="359" dirty="0" smtClean="0">
                <a:solidFill>
                  <a:srgbClr val="3A4295"/>
                </a:solidFill>
                <a:latin typeface="Raleway Bold" panose="020B0604020202020204" charset="-52"/>
                <a:ea typeface="Raleway Thin"/>
                <a:cs typeface="Raleway Thin"/>
                <a:sym typeface="Raleway Thin"/>
              </a:rPr>
              <a:t>поддержка</a:t>
            </a:r>
            <a:endParaRPr lang="ru-RU" sz="3600" spc="359" dirty="0">
              <a:solidFill>
                <a:srgbClr val="3A4295"/>
              </a:solidFill>
              <a:latin typeface="Raleway Bold" panose="020B0604020202020204" charset="-52"/>
              <a:ea typeface="Raleway Thin"/>
              <a:cs typeface="Raleway Thin"/>
              <a:sym typeface="Raleway Thin"/>
            </a:endParaRPr>
          </a:p>
          <a:p>
            <a:pPr>
              <a:lnSpc>
                <a:spcPts val="4680"/>
              </a:lnSpc>
            </a:pPr>
            <a:r>
              <a:rPr lang="ru-RU" sz="3600" spc="359" dirty="0">
                <a:solidFill>
                  <a:srgbClr val="3A4295"/>
                </a:solidFill>
                <a:latin typeface="Raleway Bold" panose="020B0604020202020204" charset="-52"/>
                <a:ea typeface="Raleway Thin"/>
                <a:cs typeface="Raleway Thin"/>
                <a:sym typeface="Raleway Thin"/>
              </a:rPr>
              <a:t>6.Психолого-педагогическое </a:t>
            </a:r>
            <a:r>
              <a:rPr lang="ru-RU" sz="3600" spc="359" dirty="0" smtClean="0">
                <a:solidFill>
                  <a:srgbClr val="3A4295"/>
                </a:solidFill>
                <a:latin typeface="Raleway Bold" panose="020B0604020202020204" charset="-52"/>
                <a:ea typeface="Raleway Thin"/>
                <a:cs typeface="Raleway Thin"/>
                <a:sym typeface="Raleway Thin"/>
              </a:rPr>
              <a:t>сопровождение</a:t>
            </a:r>
            <a:endParaRPr lang="ru-RU" sz="3600" spc="359" dirty="0">
              <a:solidFill>
                <a:srgbClr val="3A4295"/>
              </a:solidFill>
              <a:latin typeface="Raleway Bold" panose="020B0604020202020204" charset="-52"/>
              <a:ea typeface="Raleway Thin"/>
              <a:cs typeface="Raleway Thin"/>
              <a:sym typeface="Raleway Thin"/>
            </a:endParaRPr>
          </a:p>
          <a:p>
            <a:pPr>
              <a:lnSpc>
                <a:spcPts val="4680"/>
              </a:lnSpc>
            </a:pPr>
            <a:r>
              <a:rPr lang="ru-RU" sz="3600" spc="359" dirty="0">
                <a:solidFill>
                  <a:srgbClr val="3A4295"/>
                </a:solidFill>
                <a:latin typeface="Raleway Bold" panose="020B0604020202020204" charset="-52"/>
                <a:ea typeface="Raleway Thin"/>
                <a:cs typeface="Raleway Thin"/>
                <a:sym typeface="Raleway Thin"/>
              </a:rPr>
              <a:t>7.Система </a:t>
            </a:r>
            <a:r>
              <a:rPr lang="ru-RU" sz="3600" spc="359" dirty="0" smtClean="0">
                <a:solidFill>
                  <a:srgbClr val="3A4295"/>
                </a:solidFill>
                <a:latin typeface="Raleway Bold" panose="020B0604020202020204" charset="-52"/>
                <a:ea typeface="Raleway Thin"/>
                <a:cs typeface="Raleway Thin"/>
                <a:sym typeface="Raleway Thin"/>
              </a:rPr>
              <a:t>мониторинга</a:t>
            </a:r>
          </a:p>
          <a:p>
            <a:pPr>
              <a:lnSpc>
                <a:spcPts val="4680"/>
              </a:lnSpc>
            </a:pPr>
            <a:r>
              <a:rPr lang="ru-RU" sz="3600" spc="359" dirty="0" smtClean="0">
                <a:solidFill>
                  <a:srgbClr val="3A4295"/>
                </a:solidFill>
                <a:latin typeface="Raleway Bold" panose="020B0604020202020204" charset="-52"/>
                <a:ea typeface="Raleway Thin"/>
                <a:cs typeface="Raleway Thin"/>
                <a:sym typeface="Raleway Thin"/>
              </a:rPr>
              <a:t>8.Гибкость</a:t>
            </a:r>
            <a:endParaRPr lang="ru-RU" sz="3600" spc="359" dirty="0">
              <a:solidFill>
                <a:srgbClr val="3A4295"/>
              </a:solidFill>
              <a:latin typeface="Raleway Bold" panose="020B0604020202020204" charset="-52"/>
              <a:ea typeface="Raleway Thin"/>
              <a:cs typeface="Raleway Thin"/>
              <a:sym typeface="Raleway Thin"/>
            </a:endParaRPr>
          </a:p>
          <a:p>
            <a:pPr>
              <a:lnSpc>
                <a:spcPts val="4680"/>
              </a:lnSpc>
            </a:pPr>
            <a:endParaRPr lang="ru-RU" sz="3600" spc="359" dirty="0" smtClean="0">
              <a:solidFill>
                <a:srgbClr val="3A4295"/>
              </a:solidFill>
              <a:latin typeface="Raleway Thin"/>
              <a:ea typeface="Raleway Thin"/>
              <a:cs typeface="Raleway Thin"/>
              <a:sym typeface="Raleway Thin"/>
            </a:endParaRPr>
          </a:p>
          <a:p>
            <a:pPr>
              <a:lnSpc>
                <a:spcPts val="4680"/>
              </a:lnSpc>
            </a:pPr>
            <a:endParaRPr lang="ru-RU" sz="3600" spc="359" dirty="0">
              <a:solidFill>
                <a:srgbClr val="3A4295"/>
              </a:solidFill>
              <a:latin typeface="Raleway Thin"/>
              <a:ea typeface="Raleway Thin"/>
              <a:cs typeface="Raleway Thin"/>
              <a:sym typeface="Raleway Thin"/>
            </a:endParaRPr>
          </a:p>
        </p:txBody>
      </p:sp>
      <p:sp>
        <p:nvSpPr>
          <p:cNvPr id="9" name="TextBox 9"/>
          <p:cNvSpPr txBox="1"/>
          <p:nvPr/>
        </p:nvSpPr>
        <p:spPr>
          <a:xfrm rot="-5400000">
            <a:off x="-661103" y="2676151"/>
            <a:ext cx="6115447" cy="186538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7040"/>
              </a:lnSpc>
            </a:pPr>
            <a:r>
              <a:rPr lang="ru-RU" sz="9600" b="1" spc="-192" dirty="0" smtClean="0">
                <a:solidFill>
                  <a:srgbClr val="373736"/>
                </a:solidFill>
                <a:latin typeface="Raleway Bold"/>
                <a:ea typeface="Raleway Bold"/>
                <a:cs typeface="Raleway Bold"/>
                <a:sym typeface="Raleway Bold"/>
              </a:rPr>
              <a:t>ФАКТОРЫ УСПЕХА</a:t>
            </a:r>
            <a:endParaRPr lang="en-US" sz="9600" b="1" spc="-192" dirty="0">
              <a:solidFill>
                <a:srgbClr val="373736"/>
              </a:solidFill>
              <a:latin typeface="Raleway Bold"/>
              <a:ea typeface="Raleway Bold"/>
              <a:cs typeface="Raleway Bold"/>
              <a:sym typeface="Raleway Bold"/>
            </a:endParaRPr>
          </a:p>
        </p:txBody>
      </p:sp>
      <p:grpSp>
        <p:nvGrpSpPr>
          <p:cNvPr id="10" name="Group 10"/>
          <p:cNvGrpSpPr/>
          <p:nvPr/>
        </p:nvGrpSpPr>
        <p:grpSpPr>
          <a:xfrm>
            <a:off x="-2025506" y="6515855"/>
            <a:ext cx="6656720" cy="7973193"/>
            <a:chOff x="0" y="0"/>
            <a:chExt cx="8875626" cy="10630924"/>
          </a:xfrm>
        </p:grpSpPr>
        <p:grpSp>
          <p:nvGrpSpPr>
            <p:cNvPr id="11" name="Group 11"/>
            <p:cNvGrpSpPr/>
            <p:nvPr/>
          </p:nvGrpSpPr>
          <p:grpSpPr>
            <a:xfrm rot="-2700000">
              <a:off x="1808625" y="2049848"/>
              <a:ext cx="7038676" cy="2995629"/>
              <a:chOff x="0" y="0"/>
              <a:chExt cx="954897" cy="406400"/>
            </a:xfrm>
          </p:grpSpPr>
          <p:sp>
            <p:nvSpPr>
              <p:cNvPr id="12" name="Freeform 12"/>
              <p:cNvSpPr/>
              <p:nvPr/>
            </p:nvSpPr>
            <p:spPr>
              <a:xfrm>
                <a:off x="17780" y="22860"/>
                <a:ext cx="929497" cy="360680"/>
              </a:xfrm>
              <a:custGeom>
                <a:avLst/>
                <a:gdLst/>
                <a:ahLst/>
                <a:cxnLst/>
                <a:rect l="l" t="t" r="r" b="b"/>
                <a:pathLst>
                  <a:path w="929497" h="360680">
                    <a:moveTo>
                      <a:pt x="929497" y="180340"/>
                    </a:moveTo>
                    <a:cubicBezTo>
                      <a:pt x="929497" y="81280"/>
                      <a:pt x="849488" y="0"/>
                      <a:pt x="749157" y="0"/>
                    </a:cubicBezTo>
                    <a:lnTo>
                      <a:pt x="172720" y="0"/>
                    </a:lnTo>
                    <a:lnTo>
                      <a:pt x="172720" y="1270"/>
                    </a:lnTo>
                    <a:cubicBezTo>
                      <a:pt x="76200" y="5080"/>
                      <a:pt x="0" y="83820"/>
                      <a:pt x="0" y="180340"/>
                    </a:cubicBezTo>
                    <a:cubicBezTo>
                      <a:pt x="0" y="276860"/>
                      <a:pt x="77470" y="355600"/>
                      <a:pt x="172720" y="359410"/>
                    </a:cubicBezTo>
                    <a:lnTo>
                      <a:pt x="172720" y="360680"/>
                    </a:lnTo>
                    <a:lnTo>
                      <a:pt x="749157" y="360680"/>
                    </a:lnTo>
                    <a:cubicBezTo>
                      <a:pt x="848217" y="360680"/>
                      <a:pt x="929497" y="279400"/>
                      <a:pt x="929497" y="180340"/>
                    </a:cubicBezTo>
                    <a:close/>
                  </a:path>
                </a:pathLst>
              </a:custGeom>
              <a:solidFill>
                <a:schemeClr val="accent1"/>
              </a:solidFill>
            </p:spPr>
          </p:sp>
        </p:grpSp>
        <p:grpSp>
          <p:nvGrpSpPr>
            <p:cNvPr id="13" name="Group 13"/>
            <p:cNvGrpSpPr/>
            <p:nvPr/>
          </p:nvGrpSpPr>
          <p:grpSpPr>
            <a:xfrm rot="-2700000">
              <a:off x="-195948" y="5044005"/>
              <a:ext cx="8570103" cy="2995629"/>
              <a:chOff x="0" y="0"/>
              <a:chExt cx="1162657" cy="406400"/>
            </a:xfrm>
          </p:grpSpPr>
          <p:sp>
            <p:nvSpPr>
              <p:cNvPr id="14" name="Freeform 14"/>
              <p:cNvSpPr/>
              <p:nvPr/>
            </p:nvSpPr>
            <p:spPr>
              <a:xfrm>
                <a:off x="17780" y="22860"/>
                <a:ext cx="1137257" cy="360680"/>
              </a:xfrm>
              <a:custGeom>
                <a:avLst/>
                <a:gdLst/>
                <a:ahLst/>
                <a:cxnLst/>
                <a:rect l="l" t="t" r="r" b="b"/>
                <a:pathLst>
                  <a:path w="1137257" h="360680">
                    <a:moveTo>
                      <a:pt x="1137257" y="180340"/>
                    </a:moveTo>
                    <a:cubicBezTo>
                      <a:pt x="1137257" y="81280"/>
                      <a:pt x="1057248" y="0"/>
                      <a:pt x="956917" y="0"/>
                    </a:cubicBezTo>
                    <a:lnTo>
                      <a:pt x="172720" y="0"/>
                    </a:lnTo>
                    <a:lnTo>
                      <a:pt x="172720" y="1270"/>
                    </a:lnTo>
                    <a:cubicBezTo>
                      <a:pt x="76200" y="5080"/>
                      <a:pt x="0" y="83820"/>
                      <a:pt x="0" y="180340"/>
                    </a:cubicBezTo>
                    <a:cubicBezTo>
                      <a:pt x="0" y="276860"/>
                      <a:pt x="77470" y="355600"/>
                      <a:pt x="172720" y="359410"/>
                    </a:cubicBezTo>
                    <a:lnTo>
                      <a:pt x="172720" y="360680"/>
                    </a:lnTo>
                    <a:lnTo>
                      <a:pt x="956917" y="360680"/>
                    </a:lnTo>
                    <a:cubicBezTo>
                      <a:pt x="1055977" y="360680"/>
                      <a:pt x="1137257" y="279400"/>
                      <a:pt x="1137257" y="180340"/>
                    </a:cubicBezTo>
                    <a:close/>
                  </a:path>
                </a:pathLst>
              </a:custGeom>
              <a:solidFill>
                <a:srgbClr val="3A4295"/>
              </a:solidFill>
            </p:spPr>
          </p:sp>
        </p:grpSp>
      </p:grpSp>
      <p:grpSp>
        <p:nvGrpSpPr>
          <p:cNvPr id="15" name="Group 15"/>
          <p:cNvGrpSpPr/>
          <p:nvPr/>
        </p:nvGrpSpPr>
        <p:grpSpPr>
          <a:xfrm>
            <a:off x="16037210" y="-839101"/>
            <a:ext cx="2983391" cy="3434160"/>
            <a:chOff x="0" y="0"/>
            <a:chExt cx="3977855" cy="4578881"/>
          </a:xfrm>
        </p:grpSpPr>
        <p:grpSp>
          <p:nvGrpSpPr>
            <p:cNvPr id="16" name="Group 16"/>
            <p:cNvGrpSpPr/>
            <p:nvPr/>
          </p:nvGrpSpPr>
          <p:grpSpPr>
            <a:xfrm rot="-2700000">
              <a:off x="-49117" y="1815230"/>
              <a:ext cx="4076090" cy="1549447"/>
              <a:chOff x="0" y="0"/>
              <a:chExt cx="1069106" cy="406400"/>
            </a:xfrm>
          </p:grpSpPr>
          <p:sp>
            <p:nvSpPr>
              <p:cNvPr id="17" name="Freeform 17"/>
              <p:cNvSpPr/>
              <p:nvPr/>
            </p:nvSpPr>
            <p:spPr>
              <a:xfrm>
                <a:off x="17780" y="22860"/>
                <a:ext cx="1043706" cy="360680"/>
              </a:xfrm>
              <a:custGeom>
                <a:avLst/>
                <a:gdLst/>
                <a:ahLst/>
                <a:cxnLst/>
                <a:rect l="l" t="t" r="r" b="b"/>
                <a:pathLst>
                  <a:path w="1043706" h="360680">
                    <a:moveTo>
                      <a:pt x="1043706" y="180340"/>
                    </a:moveTo>
                    <a:cubicBezTo>
                      <a:pt x="1043706" y="81280"/>
                      <a:pt x="963696" y="0"/>
                      <a:pt x="863366" y="0"/>
                    </a:cubicBezTo>
                    <a:lnTo>
                      <a:pt x="172720" y="0"/>
                    </a:lnTo>
                    <a:lnTo>
                      <a:pt x="172720" y="1270"/>
                    </a:lnTo>
                    <a:cubicBezTo>
                      <a:pt x="76200" y="5080"/>
                      <a:pt x="0" y="83820"/>
                      <a:pt x="0" y="180340"/>
                    </a:cubicBezTo>
                    <a:cubicBezTo>
                      <a:pt x="0" y="276860"/>
                      <a:pt x="77470" y="355600"/>
                      <a:pt x="172720" y="359410"/>
                    </a:cubicBezTo>
                    <a:lnTo>
                      <a:pt x="172720" y="360680"/>
                    </a:lnTo>
                    <a:lnTo>
                      <a:pt x="863366" y="360680"/>
                    </a:lnTo>
                    <a:cubicBezTo>
                      <a:pt x="962426" y="360680"/>
                      <a:pt x="1043706" y="279400"/>
                      <a:pt x="1043706" y="180340"/>
                    </a:cubicBezTo>
                    <a:close/>
                  </a:path>
                </a:pathLst>
              </a:custGeom>
              <a:solidFill>
                <a:srgbClr val="3A4295"/>
              </a:solidFill>
            </p:spPr>
          </p:sp>
        </p:grpSp>
        <p:grpSp>
          <p:nvGrpSpPr>
            <p:cNvPr id="18" name="Group 18"/>
            <p:cNvGrpSpPr/>
            <p:nvPr/>
          </p:nvGrpSpPr>
          <p:grpSpPr>
            <a:xfrm rot="-2700000">
              <a:off x="230571" y="971241"/>
              <a:ext cx="3388885" cy="1549447"/>
              <a:chOff x="0" y="0"/>
              <a:chExt cx="888861" cy="406400"/>
            </a:xfrm>
          </p:grpSpPr>
          <p:sp>
            <p:nvSpPr>
              <p:cNvPr id="19" name="Freeform 19"/>
              <p:cNvSpPr/>
              <p:nvPr/>
            </p:nvSpPr>
            <p:spPr>
              <a:xfrm>
                <a:off x="17780" y="22860"/>
                <a:ext cx="863461" cy="360680"/>
              </a:xfrm>
              <a:custGeom>
                <a:avLst/>
                <a:gdLst/>
                <a:ahLst/>
                <a:cxnLst/>
                <a:rect l="l" t="t" r="r" b="b"/>
                <a:pathLst>
                  <a:path w="863461" h="360680">
                    <a:moveTo>
                      <a:pt x="863461" y="180340"/>
                    </a:moveTo>
                    <a:cubicBezTo>
                      <a:pt x="863461" y="81280"/>
                      <a:pt x="783451" y="0"/>
                      <a:pt x="683121" y="0"/>
                    </a:cubicBezTo>
                    <a:lnTo>
                      <a:pt x="172720" y="0"/>
                    </a:lnTo>
                    <a:lnTo>
                      <a:pt x="172720" y="1270"/>
                    </a:lnTo>
                    <a:cubicBezTo>
                      <a:pt x="76200" y="5080"/>
                      <a:pt x="0" y="83820"/>
                      <a:pt x="0" y="180340"/>
                    </a:cubicBezTo>
                    <a:cubicBezTo>
                      <a:pt x="0" y="276860"/>
                      <a:pt x="77470" y="355600"/>
                      <a:pt x="172720" y="359410"/>
                    </a:cubicBezTo>
                    <a:lnTo>
                      <a:pt x="172720" y="360680"/>
                    </a:lnTo>
                    <a:lnTo>
                      <a:pt x="683121" y="360680"/>
                    </a:lnTo>
                    <a:cubicBezTo>
                      <a:pt x="782181" y="360680"/>
                      <a:pt x="863461" y="279400"/>
                      <a:pt x="863461" y="180340"/>
                    </a:cubicBezTo>
                    <a:close/>
                  </a:path>
                </a:pathLst>
              </a:custGeom>
              <a:solidFill>
                <a:schemeClr val="accent1"/>
              </a:solidFill>
            </p:spPr>
          </p:sp>
        </p:grpSp>
      </p:grpSp>
      <p:pic>
        <p:nvPicPr>
          <p:cNvPr id="21" name="Рисунок 2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32008" y="5600700"/>
            <a:ext cx="5638800" cy="4229100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8417" y="6210300"/>
            <a:ext cx="6422712" cy="361277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3" name="Group 5"/>
          <p:cNvGrpSpPr/>
          <p:nvPr/>
        </p:nvGrpSpPr>
        <p:grpSpPr>
          <a:xfrm flipH="1">
            <a:off x="15733986" y="2751924"/>
            <a:ext cx="2847002" cy="1208244"/>
            <a:chOff x="0" y="0"/>
            <a:chExt cx="957606" cy="406400"/>
          </a:xfrm>
          <a:solidFill>
            <a:schemeClr val="accent1"/>
          </a:solidFill>
        </p:grpSpPr>
        <p:sp>
          <p:nvSpPr>
            <p:cNvPr id="54" name="Freeform 6"/>
            <p:cNvSpPr/>
            <p:nvPr/>
          </p:nvSpPr>
          <p:spPr>
            <a:xfrm>
              <a:off x="17780" y="22860"/>
              <a:ext cx="932206" cy="360680"/>
            </a:xfrm>
            <a:custGeom>
              <a:avLst/>
              <a:gdLst/>
              <a:ahLst/>
              <a:cxnLst/>
              <a:rect l="l" t="t" r="r" b="b"/>
              <a:pathLst>
                <a:path w="932206" h="360680">
                  <a:moveTo>
                    <a:pt x="932206" y="180340"/>
                  </a:moveTo>
                  <a:cubicBezTo>
                    <a:pt x="932206" y="81280"/>
                    <a:pt x="852196" y="0"/>
                    <a:pt x="751866" y="0"/>
                  </a:cubicBezTo>
                  <a:lnTo>
                    <a:pt x="172720" y="0"/>
                  </a:lnTo>
                  <a:lnTo>
                    <a:pt x="172720" y="1270"/>
                  </a:lnTo>
                  <a:cubicBezTo>
                    <a:pt x="76200" y="5080"/>
                    <a:pt x="0" y="83820"/>
                    <a:pt x="0" y="180340"/>
                  </a:cubicBezTo>
                  <a:cubicBezTo>
                    <a:pt x="0" y="276860"/>
                    <a:pt x="77470" y="355600"/>
                    <a:pt x="172720" y="359410"/>
                  </a:cubicBezTo>
                  <a:lnTo>
                    <a:pt x="172720" y="360680"/>
                  </a:lnTo>
                  <a:lnTo>
                    <a:pt x="751866" y="360680"/>
                  </a:lnTo>
                  <a:cubicBezTo>
                    <a:pt x="850926" y="360680"/>
                    <a:pt x="932206" y="279400"/>
                    <a:pt x="932206" y="180340"/>
                  </a:cubicBezTo>
                  <a:close/>
                </a:path>
              </a:pathLst>
            </a:custGeom>
            <a:grpFill/>
          </p:spPr>
        </p:sp>
      </p:grpSp>
      <p:sp>
        <p:nvSpPr>
          <p:cNvPr id="2" name="TextBox 2"/>
          <p:cNvSpPr txBox="1"/>
          <p:nvPr/>
        </p:nvSpPr>
        <p:spPr>
          <a:xfrm>
            <a:off x="528531" y="646663"/>
            <a:ext cx="10749069" cy="89768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r">
              <a:lnSpc>
                <a:spcPts val="7039"/>
              </a:lnSpc>
            </a:pPr>
            <a:r>
              <a:rPr lang="ru-RU" sz="6600" b="1" spc="-191" dirty="0" smtClean="0">
                <a:solidFill>
                  <a:srgbClr val="373736"/>
                </a:solidFill>
                <a:latin typeface="Raleway Bold"/>
                <a:ea typeface="Raleway Bold"/>
                <a:cs typeface="Raleway Bold"/>
                <a:sym typeface="Raleway Bold"/>
              </a:rPr>
              <a:t>ТЕКУЩИЕ РЕЗУЛЬТАТЫ:</a:t>
            </a:r>
            <a:endParaRPr lang="en-US" sz="6600" b="1" spc="-191" dirty="0">
              <a:solidFill>
                <a:srgbClr val="373736"/>
              </a:solidFill>
              <a:latin typeface="Raleway Bold"/>
              <a:ea typeface="Raleway Bold"/>
              <a:cs typeface="Raleway Bold"/>
              <a:sym typeface="Raleway Bold"/>
            </a:endParaRPr>
          </a:p>
        </p:txBody>
      </p:sp>
      <p:sp>
        <p:nvSpPr>
          <p:cNvPr id="17" name="TextBox 17"/>
          <p:cNvSpPr txBox="1"/>
          <p:nvPr/>
        </p:nvSpPr>
        <p:spPr>
          <a:xfrm>
            <a:off x="328540" y="2643994"/>
            <a:ext cx="7055764" cy="110799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ru-RU" sz="3600" b="1" spc="233" dirty="0" smtClean="0">
                <a:solidFill>
                  <a:srgbClr val="3A4295"/>
                </a:solidFill>
                <a:latin typeface="Raleway Bold" panose="020B0604020202020204" charset="-52"/>
                <a:ea typeface="Raleway Thin"/>
                <a:cs typeface="Raleway Thin"/>
                <a:sym typeface="Raleway Thin"/>
              </a:rPr>
              <a:t>ДОСТИЖЕНИЯ</a:t>
            </a:r>
          </a:p>
          <a:p>
            <a:pPr algn="ctr"/>
            <a:r>
              <a:rPr lang="ru-RU" sz="3600" b="1" spc="233" dirty="0" smtClean="0">
                <a:solidFill>
                  <a:srgbClr val="3A4295"/>
                </a:solidFill>
                <a:latin typeface="Raleway Bold" panose="020B0604020202020204" charset="-52"/>
                <a:ea typeface="Raleway Thin"/>
                <a:cs typeface="Raleway Thin"/>
                <a:sym typeface="Raleway Thin"/>
              </a:rPr>
              <a:t> В </a:t>
            </a:r>
            <a:r>
              <a:rPr lang="ru-RU" sz="3600" b="1" spc="233" dirty="0" smtClean="0">
                <a:solidFill>
                  <a:srgbClr val="3A4295"/>
                </a:solidFill>
                <a:latin typeface="Raleway Bold" panose="020B0604020202020204" charset="-52"/>
                <a:ea typeface="Raleway Thin"/>
                <a:cs typeface="Raleway Thin"/>
                <a:sym typeface="Raleway Thin"/>
              </a:rPr>
              <a:t>УЧЕБЕ</a:t>
            </a:r>
            <a:endParaRPr lang="en-US" sz="3600" b="1" spc="233" dirty="0">
              <a:solidFill>
                <a:srgbClr val="3A4295"/>
              </a:solidFill>
              <a:latin typeface="Raleway Bold" panose="020B0604020202020204" charset="-52"/>
              <a:ea typeface="Raleway Thin"/>
              <a:cs typeface="Raleway Thin"/>
              <a:sym typeface="Raleway Thin"/>
            </a:endParaRPr>
          </a:p>
        </p:txBody>
      </p:sp>
      <p:sp>
        <p:nvSpPr>
          <p:cNvPr id="23" name="TextBox 17"/>
          <p:cNvSpPr txBox="1"/>
          <p:nvPr/>
        </p:nvSpPr>
        <p:spPr>
          <a:xfrm>
            <a:off x="8290465" y="2434779"/>
            <a:ext cx="7401697" cy="110799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ru-RU" sz="3600" b="1" spc="233" dirty="0" smtClean="0">
                <a:solidFill>
                  <a:srgbClr val="3A4295"/>
                </a:solidFill>
                <a:latin typeface="Raleway Bold" panose="020B0604020202020204" charset="-52"/>
                <a:ea typeface="Raleway Thin"/>
                <a:cs typeface="Raleway Thin"/>
                <a:sym typeface="Raleway Thin"/>
              </a:rPr>
              <a:t>УРОВЕНЬ </a:t>
            </a:r>
          </a:p>
          <a:p>
            <a:pPr algn="ctr"/>
            <a:r>
              <a:rPr lang="ru-RU" sz="3600" b="1" spc="233" dirty="0" smtClean="0">
                <a:solidFill>
                  <a:srgbClr val="3A4295"/>
                </a:solidFill>
                <a:latin typeface="Raleway Bold" panose="020B0604020202020204" charset="-52"/>
                <a:ea typeface="Raleway Thin"/>
                <a:cs typeface="Raleway Thin"/>
                <a:sym typeface="Raleway Thin"/>
              </a:rPr>
              <a:t>ВОВЛЕЧЕННОСТИ</a:t>
            </a:r>
            <a:endParaRPr lang="en-US" sz="3600" b="1" spc="233" dirty="0">
              <a:solidFill>
                <a:srgbClr val="3A4295"/>
              </a:solidFill>
              <a:latin typeface="Raleway Bold" panose="020B0604020202020204" charset="-52"/>
              <a:ea typeface="Raleway Thin"/>
              <a:cs typeface="Raleway Thin"/>
              <a:sym typeface="Raleway Thin"/>
            </a:endParaRPr>
          </a:p>
        </p:txBody>
      </p:sp>
      <p:sp>
        <p:nvSpPr>
          <p:cNvPr id="24" name="TextBox 17"/>
          <p:cNvSpPr txBox="1"/>
          <p:nvPr/>
        </p:nvSpPr>
        <p:spPr>
          <a:xfrm>
            <a:off x="2214888" y="7270331"/>
            <a:ext cx="7081511" cy="166199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r>
              <a:rPr lang="ru-RU" sz="3600" b="1" spc="233" dirty="0" smtClean="0">
                <a:solidFill>
                  <a:srgbClr val="3A4295"/>
                </a:solidFill>
                <a:latin typeface="Raleway Bold" panose="020B0604020202020204" charset="-52"/>
                <a:ea typeface="Raleway Thin"/>
                <a:cs typeface="Raleway Thin"/>
                <a:sym typeface="Raleway Thin"/>
              </a:rPr>
              <a:t>РАЗВИТИЕ СОЦИАЛЬНЫХ И </a:t>
            </a:r>
          </a:p>
          <a:p>
            <a:pPr algn="ctr"/>
            <a:r>
              <a:rPr lang="ru-RU" sz="3600" b="1" spc="233" dirty="0" smtClean="0">
                <a:solidFill>
                  <a:srgbClr val="3A4295"/>
                </a:solidFill>
                <a:latin typeface="Raleway Bold" panose="020B0604020202020204" charset="-52"/>
                <a:ea typeface="Raleway Thin"/>
                <a:cs typeface="Raleway Thin"/>
                <a:sym typeface="Raleway Thin"/>
              </a:rPr>
              <a:t>ЭМОЦИОНАЛЬНЫХ НАВЫКОВ</a:t>
            </a:r>
            <a:endParaRPr lang="en-US" sz="3600" b="1" spc="233" dirty="0">
              <a:solidFill>
                <a:srgbClr val="3A4295"/>
              </a:solidFill>
              <a:latin typeface="Raleway Bold" panose="020B0604020202020204" charset="-52"/>
              <a:ea typeface="Raleway Thin"/>
              <a:cs typeface="Raleway Thin"/>
              <a:sym typeface="Raleway Thin"/>
            </a:endParaRPr>
          </a:p>
        </p:txBody>
      </p:sp>
      <p:sp>
        <p:nvSpPr>
          <p:cNvPr id="25" name="TextBox 17"/>
          <p:cNvSpPr txBox="1"/>
          <p:nvPr/>
        </p:nvSpPr>
        <p:spPr>
          <a:xfrm>
            <a:off x="2507504" y="5039131"/>
            <a:ext cx="4876800" cy="110799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ru-RU" sz="3600" b="1" spc="233" dirty="0" smtClean="0">
                <a:solidFill>
                  <a:srgbClr val="3A4295"/>
                </a:solidFill>
                <a:latin typeface="Raleway Bold" panose="020B0604020202020204" charset="-52"/>
                <a:ea typeface="Raleway Thin"/>
                <a:cs typeface="Raleway Thin"/>
                <a:sym typeface="Raleway Thin"/>
              </a:rPr>
              <a:t>ПОЛОЖИТЕЛЬНАЯ ОБРАТНАЯ СВЯЗЬ</a:t>
            </a:r>
            <a:endParaRPr lang="en-US" sz="3600" b="1" spc="233" dirty="0">
              <a:solidFill>
                <a:srgbClr val="3A4295"/>
              </a:solidFill>
              <a:latin typeface="Raleway Bold" panose="020B0604020202020204" charset="-52"/>
              <a:ea typeface="Raleway Thin"/>
              <a:cs typeface="Raleway Thin"/>
              <a:sym typeface="Raleway Thin"/>
            </a:endParaRPr>
          </a:p>
        </p:txBody>
      </p:sp>
      <p:sp>
        <p:nvSpPr>
          <p:cNvPr id="26" name="TextBox 17"/>
          <p:cNvSpPr txBox="1"/>
          <p:nvPr/>
        </p:nvSpPr>
        <p:spPr>
          <a:xfrm>
            <a:off x="9104145" y="4779195"/>
            <a:ext cx="6504878" cy="110799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ru-RU" sz="3600" b="1" spc="233" dirty="0" smtClean="0">
                <a:solidFill>
                  <a:srgbClr val="3A4295"/>
                </a:solidFill>
                <a:latin typeface="Raleway Bold" panose="020B0604020202020204" charset="-52"/>
                <a:ea typeface="Raleway Thin"/>
                <a:cs typeface="Raleway Thin"/>
                <a:sym typeface="Raleway Thin"/>
              </a:rPr>
              <a:t>ПРОФЕССИОНАЛЬНЫЙ РОСТ НАСТАВНИКОВ</a:t>
            </a:r>
            <a:endParaRPr lang="en-US" sz="3600" b="1" spc="233" dirty="0">
              <a:solidFill>
                <a:srgbClr val="3A4295"/>
              </a:solidFill>
              <a:latin typeface="Raleway Bold" panose="020B0604020202020204" charset="-52"/>
              <a:ea typeface="Raleway Thin"/>
              <a:cs typeface="Raleway Thin"/>
              <a:sym typeface="Raleway Thin"/>
            </a:endParaRPr>
          </a:p>
        </p:txBody>
      </p:sp>
      <p:sp>
        <p:nvSpPr>
          <p:cNvPr id="28" name="TextBox 17"/>
          <p:cNvSpPr txBox="1"/>
          <p:nvPr/>
        </p:nvSpPr>
        <p:spPr>
          <a:xfrm>
            <a:off x="10123473" y="6861154"/>
            <a:ext cx="5560385" cy="221599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ru-RU" sz="3600" b="1" spc="233" dirty="0" smtClean="0">
                <a:solidFill>
                  <a:srgbClr val="3A4295"/>
                </a:solidFill>
                <a:latin typeface="Raleway Bold" panose="020B0604020202020204" charset="-52"/>
                <a:ea typeface="Raleway Thin"/>
                <a:cs typeface="Raleway Thin"/>
                <a:sym typeface="Raleway Thin"/>
              </a:rPr>
              <a:t>ВКЛАД В ФОРМИРОВАНИЕ ИНКЛЮЗИВНОЙ КУЛЬТУРЫ</a:t>
            </a:r>
            <a:endParaRPr lang="en-US" sz="3600" b="1" spc="233" dirty="0">
              <a:solidFill>
                <a:srgbClr val="3A4295"/>
              </a:solidFill>
              <a:latin typeface="Raleway Bold" panose="020B0604020202020204" charset="-52"/>
              <a:ea typeface="Raleway Thin"/>
              <a:cs typeface="Raleway Thin"/>
              <a:sym typeface="Raleway Thin"/>
            </a:endParaRPr>
          </a:p>
        </p:txBody>
      </p:sp>
      <p:grpSp>
        <p:nvGrpSpPr>
          <p:cNvPr id="33" name="Group 5"/>
          <p:cNvGrpSpPr/>
          <p:nvPr/>
        </p:nvGrpSpPr>
        <p:grpSpPr>
          <a:xfrm>
            <a:off x="-1159440" y="3109901"/>
            <a:ext cx="2847002" cy="1208244"/>
            <a:chOff x="0" y="0"/>
            <a:chExt cx="957606" cy="406400"/>
          </a:xfrm>
          <a:solidFill>
            <a:schemeClr val="accent1"/>
          </a:solidFill>
        </p:grpSpPr>
        <p:sp>
          <p:nvSpPr>
            <p:cNvPr id="34" name="Freeform 6"/>
            <p:cNvSpPr/>
            <p:nvPr/>
          </p:nvSpPr>
          <p:spPr>
            <a:xfrm>
              <a:off x="17780" y="22860"/>
              <a:ext cx="932206" cy="360680"/>
            </a:xfrm>
            <a:custGeom>
              <a:avLst/>
              <a:gdLst/>
              <a:ahLst/>
              <a:cxnLst/>
              <a:rect l="l" t="t" r="r" b="b"/>
              <a:pathLst>
                <a:path w="932206" h="360680">
                  <a:moveTo>
                    <a:pt x="932206" y="180340"/>
                  </a:moveTo>
                  <a:cubicBezTo>
                    <a:pt x="932206" y="81280"/>
                    <a:pt x="852196" y="0"/>
                    <a:pt x="751866" y="0"/>
                  </a:cubicBezTo>
                  <a:lnTo>
                    <a:pt x="172720" y="0"/>
                  </a:lnTo>
                  <a:lnTo>
                    <a:pt x="172720" y="1270"/>
                  </a:lnTo>
                  <a:cubicBezTo>
                    <a:pt x="76200" y="5080"/>
                    <a:pt x="0" y="83820"/>
                    <a:pt x="0" y="180340"/>
                  </a:cubicBezTo>
                  <a:cubicBezTo>
                    <a:pt x="0" y="276860"/>
                    <a:pt x="77470" y="355600"/>
                    <a:pt x="172720" y="359410"/>
                  </a:cubicBezTo>
                  <a:lnTo>
                    <a:pt x="172720" y="360680"/>
                  </a:lnTo>
                  <a:lnTo>
                    <a:pt x="751866" y="360680"/>
                  </a:lnTo>
                  <a:cubicBezTo>
                    <a:pt x="850926" y="360680"/>
                    <a:pt x="932206" y="279400"/>
                    <a:pt x="932206" y="180340"/>
                  </a:cubicBezTo>
                  <a:close/>
                </a:path>
              </a:pathLst>
            </a:custGeom>
            <a:grpFill/>
          </p:spPr>
        </p:sp>
      </p:grpSp>
      <p:grpSp>
        <p:nvGrpSpPr>
          <p:cNvPr id="35" name="Group 7"/>
          <p:cNvGrpSpPr/>
          <p:nvPr/>
        </p:nvGrpSpPr>
        <p:grpSpPr>
          <a:xfrm>
            <a:off x="-1894502" y="2384655"/>
            <a:ext cx="2847002" cy="1208244"/>
            <a:chOff x="0" y="0"/>
            <a:chExt cx="957606" cy="406400"/>
          </a:xfrm>
        </p:grpSpPr>
        <p:sp>
          <p:nvSpPr>
            <p:cNvPr id="36" name="Freeform 8"/>
            <p:cNvSpPr/>
            <p:nvPr/>
          </p:nvSpPr>
          <p:spPr>
            <a:xfrm>
              <a:off x="17780" y="22860"/>
              <a:ext cx="932206" cy="360680"/>
            </a:xfrm>
            <a:custGeom>
              <a:avLst/>
              <a:gdLst/>
              <a:ahLst/>
              <a:cxnLst/>
              <a:rect l="l" t="t" r="r" b="b"/>
              <a:pathLst>
                <a:path w="932206" h="360680">
                  <a:moveTo>
                    <a:pt x="932206" y="180340"/>
                  </a:moveTo>
                  <a:cubicBezTo>
                    <a:pt x="932206" y="81280"/>
                    <a:pt x="852196" y="0"/>
                    <a:pt x="751866" y="0"/>
                  </a:cubicBezTo>
                  <a:lnTo>
                    <a:pt x="172720" y="0"/>
                  </a:lnTo>
                  <a:lnTo>
                    <a:pt x="172720" y="1270"/>
                  </a:lnTo>
                  <a:cubicBezTo>
                    <a:pt x="76200" y="5080"/>
                    <a:pt x="0" y="83820"/>
                    <a:pt x="0" y="180340"/>
                  </a:cubicBezTo>
                  <a:cubicBezTo>
                    <a:pt x="0" y="276860"/>
                    <a:pt x="77470" y="355600"/>
                    <a:pt x="172720" y="359410"/>
                  </a:cubicBezTo>
                  <a:lnTo>
                    <a:pt x="172720" y="360680"/>
                  </a:lnTo>
                  <a:lnTo>
                    <a:pt x="751866" y="360680"/>
                  </a:lnTo>
                  <a:cubicBezTo>
                    <a:pt x="850926" y="360680"/>
                    <a:pt x="932206" y="279400"/>
                    <a:pt x="932206" y="180340"/>
                  </a:cubicBezTo>
                  <a:close/>
                </a:path>
              </a:pathLst>
            </a:custGeom>
            <a:solidFill>
              <a:srgbClr val="3A4295"/>
            </a:solidFill>
          </p:spPr>
        </p:sp>
      </p:grpSp>
      <p:grpSp>
        <p:nvGrpSpPr>
          <p:cNvPr id="38" name="Group 5"/>
          <p:cNvGrpSpPr/>
          <p:nvPr/>
        </p:nvGrpSpPr>
        <p:grpSpPr>
          <a:xfrm>
            <a:off x="-493655" y="5436722"/>
            <a:ext cx="2847002" cy="1208244"/>
            <a:chOff x="0" y="0"/>
            <a:chExt cx="957606" cy="406400"/>
          </a:xfrm>
          <a:solidFill>
            <a:schemeClr val="accent1"/>
          </a:solidFill>
        </p:grpSpPr>
        <p:sp>
          <p:nvSpPr>
            <p:cNvPr id="39" name="Freeform 6"/>
            <p:cNvSpPr/>
            <p:nvPr/>
          </p:nvSpPr>
          <p:spPr>
            <a:xfrm>
              <a:off x="17780" y="22860"/>
              <a:ext cx="932206" cy="360680"/>
            </a:xfrm>
            <a:custGeom>
              <a:avLst/>
              <a:gdLst/>
              <a:ahLst/>
              <a:cxnLst/>
              <a:rect l="l" t="t" r="r" b="b"/>
              <a:pathLst>
                <a:path w="932206" h="360680">
                  <a:moveTo>
                    <a:pt x="932206" y="180340"/>
                  </a:moveTo>
                  <a:cubicBezTo>
                    <a:pt x="932206" y="81280"/>
                    <a:pt x="852196" y="0"/>
                    <a:pt x="751866" y="0"/>
                  </a:cubicBezTo>
                  <a:lnTo>
                    <a:pt x="172720" y="0"/>
                  </a:lnTo>
                  <a:lnTo>
                    <a:pt x="172720" y="1270"/>
                  </a:lnTo>
                  <a:cubicBezTo>
                    <a:pt x="76200" y="5080"/>
                    <a:pt x="0" y="83820"/>
                    <a:pt x="0" y="180340"/>
                  </a:cubicBezTo>
                  <a:cubicBezTo>
                    <a:pt x="0" y="276860"/>
                    <a:pt x="77470" y="355600"/>
                    <a:pt x="172720" y="359410"/>
                  </a:cubicBezTo>
                  <a:lnTo>
                    <a:pt x="172720" y="360680"/>
                  </a:lnTo>
                  <a:lnTo>
                    <a:pt x="751866" y="360680"/>
                  </a:lnTo>
                  <a:cubicBezTo>
                    <a:pt x="850926" y="360680"/>
                    <a:pt x="932206" y="279400"/>
                    <a:pt x="932206" y="180340"/>
                  </a:cubicBezTo>
                  <a:close/>
                </a:path>
              </a:pathLst>
            </a:custGeom>
            <a:grpFill/>
          </p:spPr>
        </p:sp>
      </p:grpSp>
      <p:grpSp>
        <p:nvGrpSpPr>
          <p:cNvPr id="40" name="Group 7"/>
          <p:cNvGrpSpPr/>
          <p:nvPr/>
        </p:nvGrpSpPr>
        <p:grpSpPr>
          <a:xfrm>
            <a:off x="-1255655" y="4669065"/>
            <a:ext cx="2847002" cy="1208244"/>
            <a:chOff x="0" y="0"/>
            <a:chExt cx="957606" cy="406400"/>
          </a:xfrm>
        </p:grpSpPr>
        <p:sp>
          <p:nvSpPr>
            <p:cNvPr id="41" name="Freeform 8"/>
            <p:cNvSpPr/>
            <p:nvPr/>
          </p:nvSpPr>
          <p:spPr>
            <a:xfrm>
              <a:off x="17780" y="22860"/>
              <a:ext cx="932206" cy="360680"/>
            </a:xfrm>
            <a:custGeom>
              <a:avLst/>
              <a:gdLst/>
              <a:ahLst/>
              <a:cxnLst/>
              <a:rect l="l" t="t" r="r" b="b"/>
              <a:pathLst>
                <a:path w="932206" h="360680">
                  <a:moveTo>
                    <a:pt x="932206" y="180340"/>
                  </a:moveTo>
                  <a:cubicBezTo>
                    <a:pt x="932206" y="81280"/>
                    <a:pt x="852196" y="0"/>
                    <a:pt x="751866" y="0"/>
                  </a:cubicBezTo>
                  <a:lnTo>
                    <a:pt x="172720" y="0"/>
                  </a:lnTo>
                  <a:lnTo>
                    <a:pt x="172720" y="1270"/>
                  </a:lnTo>
                  <a:cubicBezTo>
                    <a:pt x="76200" y="5080"/>
                    <a:pt x="0" y="83820"/>
                    <a:pt x="0" y="180340"/>
                  </a:cubicBezTo>
                  <a:cubicBezTo>
                    <a:pt x="0" y="276860"/>
                    <a:pt x="77470" y="355600"/>
                    <a:pt x="172720" y="359410"/>
                  </a:cubicBezTo>
                  <a:lnTo>
                    <a:pt x="172720" y="360680"/>
                  </a:lnTo>
                  <a:lnTo>
                    <a:pt x="751866" y="360680"/>
                  </a:lnTo>
                  <a:cubicBezTo>
                    <a:pt x="850926" y="360680"/>
                    <a:pt x="932206" y="279400"/>
                    <a:pt x="932206" y="180340"/>
                  </a:cubicBezTo>
                  <a:close/>
                </a:path>
              </a:pathLst>
            </a:custGeom>
            <a:solidFill>
              <a:srgbClr val="3A4295"/>
            </a:solidFill>
          </p:spPr>
        </p:sp>
      </p:grpSp>
      <p:grpSp>
        <p:nvGrpSpPr>
          <p:cNvPr id="43" name="Group 5"/>
          <p:cNvGrpSpPr/>
          <p:nvPr/>
        </p:nvGrpSpPr>
        <p:grpSpPr>
          <a:xfrm>
            <a:off x="-34636" y="7901186"/>
            <a:ext cx="2847002" cy="1208244"/>
            <a:chOff x="0" y="0"/>
            <a:chExt cx="957606" cy="406400"/>
          </a:xfrm>
          <a:solidFill>
            <a:schemeClr val="accent1"/>
          </a:solidFill>
        </p:grpSpPr>
        <p:sp>
          <p:nvSpPr>
            <p:cNvPr id="44" name="Freeform 6"/>
            <p:cNvSpPr/>
            <p:nvPr/>
          </p:nvSpPr>
          <p:spPr>
            <a:xfrm>
              <a:off x="17780" y="22860"/>
              <a:ext cx="932206" cy="360680"/>
            </a:xfrm>
            <a:custGeom>
              <a:avLst/>
              <a:gdLst/>
              <a:ahLst/>
              <a:cxnLst/>
              <a:rect l="l" t="t" r="r" b="b"/>
              <a:pathLst>
                <a:path w="932206" h="360680">
                  <a:moveTo>
                    <a:pt x="932206" y="180340"/>
                  </a:moveTo>
                  <a:cubicBezTo>
                    <a:pt x="932206" y="81280"/>
                    <a:pt x="852196" y="0"/>
                    <a:pt x="751866" y="0"/>
                  </a:cubicBezTo>
                  <a:lnTo>
                    <a:pt x="172720" y="0"/>
                  </a:lnTo>
                  <a:lnTo>
                    <a:pt x="172720" y="1270"/>
                  </a:lnTo>
                  <a:cubicBezTo>
                    <a:pt x="76200" y="5080"/>
                    <a:pt x="0" y="83820"/>
                    <a:pt x="0" y="180340"/>
                  </a:cubicBezTo>
                  <a:cubicBezTo>
                    <a:pt x="0" y="276860"/>
                    <a:pt x="77470" y="355600"/>
                    <a:pt x="172720" y="359410"/>
                  </a:cubicBezTo>
                  <a:lnTo>
                    <a:pt x="172720" y="360680"/>
                  </a:lnTo>
                  <a:lnTo>
                    <a:pt x="751866" y="360680"/>
                  </a:lnTo>
                  <a:cubicBezTo>
                    <a:pt x="850926" y="360680"/>
                    <a:pt x="932206" y="279400"/>
                    <a:pt x="932206" y="180340"/>
                  </a:cubicBezTo>
                  <a:close/>
                </a:path>
              </a:pathLst>
            </a:custGeom>
            <a:grpFill/>
          </p:spPr>
        </p:sp>
      </p:grpSp>
      <p:grpSp>
        <p:nvGrpSpPr>
          <p:cNvPr id="45" name="Group 7"/>
          <p:cNvGrpSpPr/>
          <p:nvPr/>
        </p:nvGrpSpPr>
        <p:grpSpPr>
          <a:xfrm>
            <a:off x="-796636" y="7133529"/>
            <a:ext cx="2847002" cy="1208244"/>
            <a:chOff x="0" y="0"/>
            <a:chExt cx="957606" cy="406400"/>
          </a:xfrm>
        </p:grpSpPr>
        <p:sp>
          <p:nvSpPr>
            <p:cNvPr id="46" name="Freeform 8"/>
            <p:cNvSpPr/>
            <p:nvPr/>
          </p:nvSpPr>
          <p:spPr>
            <a:xfrm>
              <a:off x="17780" y="22860"/>
              <a:ext cx="932206" cy="360680"/>
            </a:xfrm>
            <a:custGeom>
              <a:avLst/>
              <a:gdLst/>
              <a:ahLst/>
              <a:cxnLst/>
              <a:rect l="l" t="t" r="r" b="b"/>
              <a:pathLst>
                <a:path w="932206" h="360680">
                  <a:moveTo>
                    <a:pt x="932206" y="180340"/>
                  </a:moveTo>
                  <a:cubicBezTo>
                    <a:pt x="932206" y="81280"/>
                    <a:pt x="852196" y="0"/>
                    <a:pt x="751866" y="0"/>
                  </a:cubicBezTo>
                  <a:lnTo>
                    <a:pt x="172720" y="0"/>
                  </a:lnTo>
                  <a:lnTo>
                    <a:pt x="172720" y="1270"/>
                  </a:lnTo>
                  <a:cubicBezTo>
                    <a:pt x="76200" y="5080"/>
                    <a:pt x="0" y="83820"/>
                    <a:pt x="0" y="180340"/>
                  </a:cubicBezTo>
                  <a:cubicBezTo>
                    <a:pt x="0" y="276860"/>
                    <a:pt x="77470" y="355600"/>
                    <a:pt x="172720" y="359410"/>
                  </a:cubicBezTo>
                  <a:lnTo>
                    <a:pt x="172720" y="360680"/>
                  </a:lnTo>
                  <a:lnTo>
                    <a:pt x="751866" y="360680"/>
                  </a:lnTo>
                  <a:cubicBezTo>
                    <a:pt x="850926" y="360680"/>
                    <a:pt x="932206" y="279400"/>
                    <a:pt x="932206" y="180340"/>
                  </a:cubicBezTo>
                  <a:close/>
                </a:path>
              </a:pathLst>
            </a:custGeom>
            <a:solidFill>
              <a:srgbClr val="3A4295"/>
            </a:solidFill>
          </p:spPr>
        </p:sp>
      </p:grpSp>
      <p:grpSp>
        <p:nvGrpSpPr>
          <p:cNvPr id="56" name="Group 7"/>
          <p:cNvGrpSpPr/>
          <p:nvPr/>
        </p:nvGrpSpPr>
        <p:grpSpPr>
          <a:xfrm flipH="1">
            <a:off x="14971986" y="1984267"/>
            <a:ext cx="2847002" cy="1208244"/>
            <a:chOff x="0" y="0"/>
            <a:chExt cx="957606" cy="406400"/>
          </a:xfrm>
        </p:grpSpPr>
        <p:sp>
          <p:nvSpPr>
            <p:cNvPr id="57" name="Freeform 8"/>
            <p:cNvSpPr/>
            <p:nvPr/>
          </p:nvSpPr>
          <p:spPr>
            <a:xfrm>
              <a:off x="17780" y="22860"/>
              <a:ext cx="932206" cy="360680"/>
            </a:xfrm>
            <a:custGeom>
              <a:avLst/>
              <a:gdLst/>
              <a:ahLst/>
              <a:cxnLst/>
              <a:rect l="l" t="t" r="r" b="b"/>
              <a:pathLst>
                <a:path w="932206" h="360680">
                  <a:moveTo>
                    <a:pt x="932206" y="180340"/>
                  </a:moveTo>
                  <a:cubicBezTo>
                    <a:pt x="932206" y="81280"/>
                    <a:pt x="852196" y="0"/>
                    <a:pt x="751866" y="0"/>
                  </a:cubicBezTo>
                  <a:lnTo>
                    <a:pt x="172720" y="0"/>
                  </a:lnTo>
                  <a:lnTo>
                    <a:pt x="172720" y="1270"/>
                  </a:lnTo>
                  <a:cubicBezTo>
                    <a:pt x="76200" y="5080"/>
                    <a:pt x="0" y="83820"/>
                    <a:pt x="0" y="180340"/>
                  </a:cubicBezTo>
                  <a:cubicBezTo>
                    <a:pt x="0" y="276860"/>
                    <a:pt x="77470" y="355600"/>
                    <a:pt x="172720" y="359410"/>
                  </a:cubicBezTo>
                  <a:lnTo>
                    <a:pt x="172720" y="360680"/>
                  </a:lnTo>
                  <a:lnTo>
                    <a:pt x="751866" y="360680"/>
                  </a:lnTo>
                  <a:cubicBezTo>
                    <a:pt x="850926" y="360680"/>
                    <a:pt x="932206" y="279400"/>
                    <a:pt x="932206" y="180340"/>
                  </a:cubicBezTo>
                  <a:close/>
                </a:path>
              </a:pathLst>
            </a:custGeom>
            <a:solidFill>
              <a:srgbClr val="3A4295"/>
            </a:solidFill>
          </p:spPr>
        </p:sp>
      </p:grpSp>
      <p:grpSp>
        <p:nvGrpSpPr>
          <p:cNvPr id="58" name="Group 5"/>
          <p:cNvGrpSpPr/>
          <p:nvPr/>
        </p:nvGrpSpPr>
        <p:grpSpPr>
          <a:xfrm flipH="1">
            <a:off x="16431508" y="4960569"/>
            <a:ext cx="2847002" cy="1208244"/>
            <a:chOff x="0" y="0"/>
            <a:chExt cx="957606" cy="406400"/>
          </a:xfrm>
          <a:solidFill>
            <a:schemeClr val="accent1"/>
          </a:solidFill>
        </p:grpSpPr>
        <p:sp>
          <p:nvSpPr>
            <p:cNvPr id="59" name="Freeform 6"/>
            <p:cNvSpPr/>
            <p:nvPr/>
          </p:nvSpPr>
          <p:spPr>
            <a:xfrm>
              <a:off x="17780" y="22860"/>
              <a:ext cx="932206" cy="360680"/>
            </a:xfrm>
            <a:custGeom>
              <a:avLst/>
              <a:gdLst/>
              <a:ahLst/>
              <a:cxnLst/>
              <a:rect l="l" t="t" r="r" b="b"/>
              <a:pathLst>
                <a:path w="932206" h="360680">
                  <a:moveTo>
                    <a:pt x="932206" y="180340"/>
                  </a:moveTo>
                  <a:cubicBezTo>
                    <a:pt x="932206" y="81280"/>
                    <a:pt x="852196" y="0"/>
                    <a:pt x="751866" y="0"/>
                  </a:cubicBezTo>
                  <a:lnTo>
                    <a:pt x="172720" y="0"/>
                  </a:lnTo>
                  <a:lnTo>
                    <a:pt x="172720" y="1270"/>
                  </a:lnTo>
                  <a:cubicBezTo>
                    <a:pt x="76200" y="5080"/>
                    <a:pt x="0" y="83820"/>
                    <a:pt x="0" y="180340"/>
                  </a:cubicBezTo>
                  <a:cubicBezTo>
                    <a:pt x="0" y="276860"/>
                    <a:pt x="77470" y="355600"/>
                    <a:pt x="172720" y="359410"/>
                  </a:cubicBezTo>
                  <a:lnTo>
                    <a:pt x="172720" y="360680"/>
                  </a:lnTo>
                  <a:lnTo>
                    <a:pt x="751866" y="360680"/>
                  </a:lnTo>
                  <a:cubicBezTo>
                    <a:pt x="850926" y="360680"/>
                    <a:pt x="932206" y="279400"/>
                    <a:pt x="932206" y="180340"/>
                  </a:cubicBezTo>
                  <a:close/>
                </a:path>
              </a:pathLst>
            </a:custGeom>
            <a:grpFill/>
          </p:spPr>
        </p:sp>
      </p:grpSp>
      <p:grpSp>
        <p:nvGrpSpPr>
          <p:cNvPr id="61" name="Group 7"/>
          <p:cNvGrpSpPr/>
          <p:nvPr/>
        </p:nvGrpSpPr>
        <p:grpSpPr>
          <a:xfrm flipH="1">
            <a:off x="15669508" y="4192912"/>
            <a:ext cx="2847002" cy="1208244"/>
            <a:chOff x="0" y="0"/>
            <a:chExt cx="957606" cy="406400"/>
          </a:xfrm>
        </p:grpSpPr>
        <p:sp>
          <p:nvSpPr>
            <p:cNvPr id="62" name="Freeform 8"/>
            <p:cNvSpPr/>
            <p:nvPr/>
          </p:nvSpPr>
          <p:spPr>
            <a:xfrm>
              <a:off x="17780" y="22860"/>
              <a:ext cx="932206" cy="360680"/>
            </a:xfrm>
            <a:custGeom>
              <a:avLst/>
              <a:gdLst/>
              <a:ahLst/>
              <a:cxnLst/>
              <a:rect l="l" t="t" r="r" b="b"/>
              <a:pathLst>
                <a:path w="932206" h="360680">
                  <a:moveTo>
                    <a:pt x="932206" y="180340"/>
                  </a:moveTo>
                  <a:cubicBezTo>
                    <a:pt x="932206" y="81280"/>
                    <a:pt x="852196" y="0"/>
                    <a:pt x="751866" y="0"/>
                  </a:cubicBezTo>
                  <a:lnTo>
                    <a:pt x="172720" y="0"/>
                  </a:lnTo>
                  <a:lnTo>
                    <a:pt x="172720" y="1270"/>
                  </a:lnTo>
                  <a:cubicBezTo>
                    <a:pt x="76200" y="5080"/>
                    <a:pt x="0" y="83820"/>
                    <a:pt x="0" y="180340"/>
                  </a:cubicBezTo>
                  <a:cubicBezTo>
                    <a:pt x="0" y="276860"/>
                    <a:pt x="77470" y="355600"/>
                    <a:pt x="172720" y="359410"/>
                  </a:cubicBezTo>
                  <a:lnTo>
                    <a:pt x="172720" y="360680"/>
                  </a:lnTo>
                  <a:lnTo>
                    <a:pt x="751866" y="360680"/>
                  </a:lnTo>
                  <a:cubicBezTo>
                    <a:pt x="850926" y="360680"/>
                    <a:pt x="932206" y="279400"/>
                    <a:pt x="932206" y="180340"/>
                  </a:cubicBezTo>
                  <a:close/>
                </a:path>
              </a:pathLst>
            </a:custGeom>
            <a:solidFill>
              <a:srgbClr val="3A4295"/>
            </a:solidFill>
          </p:spPr>
        </p:sp>
      </p:grpSp>
      <p:grpSp>
        <p:nvGrpSpPr>
          <p:cNvPr id="63" name="Group 5"/>
          <p:cNvGrpSpPr/>
          <p:nvPr/>
        </p:nvGrpSpPr>
        <p:grpSpPr>
          <a:xfrm flipH="1">
            <a:off x="16431507" y="7640807"/>
            <a:ext cx="2847002" cy="1208244"/>
            <a:chOff x="0" y="0"/>
            <a:chExt cx="957606" cy="406400"/>
          </a:xfrm>
          <a:solidFill>
            <a:schemeClr val="accent1"/>
          </a:solidFill>
        </p:grpSpPr>
        <p:sp>
          <p:nvSpPr>
            <p:cNvPr id="64" name="Freeform 6"/>
            <p:cNvSpPr/>
            <p:nvPr/>
          </p:nvSpPr>
          <p:spPr>
            <a:xfrm>
              <a:off x="17780" y="22860"/>
              <a:ext cx="932206" cy="360680"/>
            </a:xfrm>
            <a:custGeom>
              <a:avLst/>
              <a:gdLst/>
              <a:ahLst/>
              <a:cxnLst/>
              <a:rect l="l" t="t" r="r" b="b"/>
              <a:pathLst>
                <a:path w="932206" h="360680">
                  <a:moveTo>
                    <a:pt x="932206" y="180340"/>
                  </a:moveTo>
                  <a:cubicBezTo>
                    <a:pt x="932206" y="81280"/>
                    <a:pt x="852196" y="0"/>
                    <a:pt x="751866" y="0"/>
                  </a:cubicBezTo>
                  <a:lnTo>
                    <a:pt x="172720" y="0"/>
                  </a:lnTo>
                  <a:lnTo>
                    <a:pt x="172720" y="1270"/>
                  </a:lnTo>
                  <a:cubicBezTo>
                    <a:pt x="76200" y="5080"/>
                    <a:pt x="0" y="83820"/>
                    <a:pt x="0" y="180340"/>
                  </a:cubicBezTo>
                  <a:cubicBezTo>
                    <a:pt x="0" y="276860"/>
                    <a:pt x="77470" y="355600"/>
                    <a:pt x="172720" y="359410"/>
                  </a:cubicBezTo>
                  <a:lnTo>
                    <a:pt x="172720" y="360680"/>
                  </a:lnTo>
                  <a:lnTo>
                    <a:pt x="751866" y="360680"/>
                  </a:lnTo>
                  <a:cubicBezTo>
                    <a:pt x="850926" y="360680"/>
                    <a:pt x="932206" y="279400"/>
                    <a:pt x="932206" y="180340"/>
                  </a:cubicBezTo>
                  <a:close/>
                </a:path>
              </a:pathLst>
            </a:custGeom>
            <a:grpFill/>
          </p:spPr>
        </p:sp>
      </p:grpSp>
      <p:grpSp>
        <p:nvGrpSpPr>
          <p:cNvPr id="66" name="Group 7"/>
          <p:cNvGrpSpPr/>
          <p:nvPr/>
        </p:nvGrpSpPr>
        <p:grpSpPr>
          <a:xfrm flipH="1">
            <a:off x="15669507" y="6873150"/>
            <a:ext cx="2847002" cy="1208244"/>
            <a:chOff x="0" y="0"/>
            <a:chExt cx="957606" cy="406400"/>
          </a:xfrm>
        </p:grpSpPr>
        <p:sp>
          <p:nvSpPr>
            <p:cNvPr id="67" name="Freeform 8"/>
            <p:cNvSpPr/>
            <p:nvPr/>
          </p:nvSpPr>
          <p:spPr>
            <a:xfrm>
              <a:off x="17780" y="22860"/>
              <a:ext cx="932206" cy="360680"/>
            </a:xfrm>
            <a:custGeom>
              <a:avLst/>
              <a:gdLst/>
              <a:ahLst/>
              <a:cxnLst/>
              <a:rect l="l" t="t" r="r" b="b"/>
              <a:pathLst>
                <a:path w="932206" h="360680">
                  <a:moveTo>
                    <a:pt x="932206" y="180340"/>
                  </a:moveTo>
                  <a:cubicBezTo>
                    <a:pt x="932206" y="81280"/>
                    <a:pt x="852196" y="0"/>
                    <a:pt x="751866" y="0"/>
                  </a:cubicBezTo>
                  <a:lnTo>
                    <a:pt x="172720" y="0"/>
                  </a:lnTo>
                  <a:lnTo>
                    <a:pt x="172720" y="1270"/>
                  </a:lnTo>
                  <a:cubicBezTo>
                    <a:pt x="76200" y="5080"/>
                    <a:pt x="0" y="83820"/>
                    <a:pt x="0" y="180340"/>
                  </a:cubicBezTo>
                  <a:cubicBezTo>
                    <a:pt x="0" y="276860"/>
                    <a:pt x="77470" y="355600"/>
                    <a:pt x="172720" y="359410"/>
                  </a:cubicBezTo>
                  <a:lnTo>
                    <a:pt x="172720" y="360680"/>
                  </a:lnTo>
                  <a:lnTo>
                    <a:pt x="751866" y="360680"/>
                  </a:lnTo>
                  <a:cubicBezTo>
                    <a:pt x="850926" y="360680"/>
                    <a:pt x="932206" y="279400"/>
                    <a:pt x="932206" y="180340"/>
                  </a:cubicBezTo>
                  <a:close/>
                </a:path>
              </a:pathLst>
            </a:custGeom>
            <a:solidFill>
              <a:srgbClr val="3A4295"/>
            </a:solidFill>
          </p:spPr>
        </p:sp>
      </p:grpSp>
      <p:pic>
        <p:nvPicPr>
          <p:cNvPr id="1028" name="Picture 4" descr="белая галочка на прозрачном фоне 28 фото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531" y="3198675"/>
            <a:ext cx="1040162" cy="10401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8" name="Picture 4" descr="белая галочка на прозрачном фоне 28 фото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5423" y="5520763"/>
            <a:ext cx="1040162" cy="10401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9" name="Picture 4" descr="белая галочка на прозрачном фоне 28 фото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4773" y="8032489"/>
            <a:ext cx="1040162" cy="10401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0" name="Picture 4" descr="белая галочка на прозрачном фоне 28 фото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60303" y="2927485"/>
            <a:ext cx="1040162" cy="10401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" name="Picture 4" descr="белая галочка на прозрачном фоне 28 фото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22303" y="5133295"/>
            <a:ext cx="1040162" cy="10401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5" name="Picture 4" descr="белая галочка на прозрачном фоне 28 фото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57824" y="7787218"/>
            <a:ext cx="1040162" cy="10401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581</TotalTime>
  <Words>206</Words>
  <Application>Microsoft Office PowerPoint</Application>
  <PresentationFormat>Произвольный</PresentationFormat>
  <Paragraphs>43</Paragraphs>
  <Slides>5</Slides>
  <Notes>5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12" baseType="lpstr">
      <vt:lpstr>Raleway Thin</vt:lpstr>
      <vt:lpstr>Raleway</vt:lpstr>
      <vt:lpstr>Times New Roman</vt:lpstr>
      <vt:lpstr>Arial</vt:lpstr>
      <vt:lpstr>Raleway Bold</vt:lpstr>
      <vt:lpstr>Calibri</vt:lpstr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Название практики</dc:title>
  <dc:creator>Шарабарина Христина Александровна</dc:creator>
  <cp:lastModifiedBy>Шарабарина Христина Александровна</cp:lastModifiedBy>
  <cp:revision>26</cp:revision>
  <cp:lastPrinted>2025-09-25T07:52:37Z</cp:lastPrinted>
  <dcterms:created xsi:type="dcterms:W3CDTF">2006-08-16T00:00:00Z</dcterms:created>
  <dcterms:modified xsi:type="dcterms:W3CDTF">2025-09-29T04:47:30Z</dcterms:modified>
  <dc:identifier>DAGzw5-9l8w</dc:identifier>
</cp:coreProperties>
</file>