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76" r:id="rId4"/>
    <p:sldId id="257" r:id="rId5"/>
    <p:sldId id="258" r:id="rId6"/>
    <p:sldId id="259" r:id="rId7"/>
    <p:sldId id="279" r:id="rId8"/>
    <p:sldId id="280" r:id="rId10"/>
    <p:sldId id="260" r:id="rId11"/>
    <p:sldId id="261" r:id="rId12"/>
    <p:sldId id="264" r:id="rId13"/>
    <p:sldId id="277" r:id="rId14"/>
    <p:sldId id="278" r:id="rId15"/>
    <p:sldId id="262" r:id="rId16"/>
    <p:sldId id="263" r:id="rId17"/>
    <p:sldId id="282" r:id="rId18"/>
    <p:sldId id="265" r:id="rId19"/>
    <p:sldId id="283" r:id="rId20"/>
    <p:sldId id="26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2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12206817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8B19EE0B-185B-4F56-9FD1-B0540E7B8ADE}" type="datetimeFigureOut">
              <a:rPr lang="ru-RU" smtClean="0"/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C648219-88CA-408E-A9F8-8F58B6F17627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9959" y="1497903"/>
            <a:ext cx="8991600" cy="16459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«Опыт подготовки студентов с ОВЗ 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инвалидностью»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1800" y="5081905"/>
            <a:ext cx="4815205" cy="1188085"/>
          </a:xfrm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«Цель обучения ребёнка состоит в том,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сделать его способным развиваться 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помощи учителя» — Э. Хаббард.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/>
          <p:nvPr/>
        </p:nvSpPr>
        <p:spPr>
          <a:xfrm>
            <a:off x="4618317" y="6024183"/>
            <a:ext cx="2955365" cy="45299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Красноярск, 2025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Изображение 8" descr="логотип КХУ на шоперы 80х100м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478155"/>
            <a:ext cx="1651000" cy="19818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0540" y="-88900"/>
            <a:ext cx="8366125" cy="107378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2024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460" y="1305560"/>
            <a:ext cx="3889375" cy="518604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30" y="1305560"/>
            <a:ext cx="3855085" cy="515429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5833" t="38095" r="47024" b="22752"/>
          <a:stretch>
            <a:fillRect/>
          </a:stretch>
        </p:blipFill>
        <p:spPr>
          <a:xfrm>
            <a:off x="184785" y="299085"/>
            <a:ext cx="1696720" cy="100647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Текстовое поле 8"/>
          <p:cNvSpPr txBox="1"/>
          <p:nvPr/>
        </p:nvSpPr>
        <p:spPr>
          <a:xfrm>
            <a:off x="378460" y="1441450"/>
            <a:ext cx="3505835" cy="456057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>
              <a:lnSpc>
                <a:spcPct val="107000"/>
              </a:lnSpc>
            </a:pPr>
            <a:r>
              <a:rPr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1. Больше практических занятий</a:t>
            </a:r>
            <a:r>
              <a:rPr lang="ru-RU"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;</a:t>
            </a:r>
            <a:endParaRPr sz="160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2. Постоянный мониторинг работы студента с корректировкой в процессе</a:t>
            </a:r>
            <a:r>
              <a:rPr lang="ru-RU"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;</a:t>
            </a:r>
            <a:endParaRPr sz="160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3. Держать обратную связь</a:t>
            </a:r>
            <a:r>
              <a:rPr lang="ru-RU"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;</a:t>
            </a:r>
            <a:endParaRPr sz="160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4. </a:t>
            </a:r>
            <a:r>
              <a:rPr lang="ru-RU"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Ч</a:t>
            </a:r>
            <a:r>
              <a:rPr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етко контролировать соблюдение этапов выполнения задания и временных рамок</a:t>
            </a:r>
            <a:r>
              <a:rPr lang="ru-RU"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;</a:t>
            </a:r>
            <a:endParaRPr sz="1600">
              <a:solidFill>
                <a:srgbClr val="2C2D2E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5. Наглядная демонстрация приемов в работе</a:t>
            </a:r>
            <a:r>
              <a:rPr lang="ru-RU"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;</a:t>
            </a:r>
            <a:endParaRPr sz="160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6. Задавать уточняющие вопросы на понимание задачи</a:t>
            </a:r>
            <a:r>
              <a:rPr lang="ru-RU" sz="1600">
                <a:latin typeface="Times New Roman" panose="02020603050405020304" pitchFamily="18" charset="0"/>
                <a:ea typeface="Calibri" panose="020F0502020204030204"/>
                <a:cs typeface="Times New Roman" panose="02020603050405020304" pitchFamily="18" charset="0"/>
              </a:rPr>
              <a:t>;</a:t>
            </a:r>
            <a:endParaRPr sz="1600">
              <a:latin typeface="Times New Roman" panose="02020603050405020304" pitchFamily="18" charset="0"/>
              <a:ea typeface="Calibri" panose="020F05020202040302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7. </a:t>
            </a:r>
            <a:r>
              <a:rPr lang="ru-RU"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П</a:t>
            </a:r>
            <a:r>
              <a:rPr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рофессиональные термины дублировать «простыми словами»</a:t>
            </a:r>
            <a:r>
              <a:rPr lang="ru-RU"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;</a:t>
            </a:r>
            <a:endParaRPr sz="1600">
              <a:solidFill>
                <a:srgbClr val="2C2D2E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8. Чтобы навыки выполнения закрепились, нужно придерживаться четкого алгоритма действий на всем этапе подготовки.</a:t>
            </a:r>
            <a:endParaRPr sz="1600">
              <a:solidFill>
                <a:srgbClr val="2C2D2E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5969" y="67795"/>
            <a:ext cx="5778110" cy="922165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2021 г.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" y="1254760"/>
            <a:ext cx="7074535" cy="530669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40476" t="46750" r="37976" b="24232"/>
          <a:stretch>
            <a:fillRect/>
          </a:stretch>
        </p:blipFill>
        <p:spPr>
          <a:xfrm>
            <a:off x="358140" y="0"/>
            <a:ext cx="1402715" cy="1062990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74" r="1248"/>
          <a:stretch>
            <a:fillRect/>
          </a:stretch>
        </p:blipFill>
        <p:spPr>
          <a:xfrm>
            <a:off x="7404735" y="1254125"/>
            <a:ext cx="4505960" cy="5307330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443865" y="5875655"/>
            <a:ext cx="646366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Лорингель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 И. (инвалид с детства </a:t>
            </a:r>
            <a:r>
              <a:rPr lang="en-US" b="1" dirty="0">
                <a:solidFill>
                  <a:srgbClr val="181818"/>
                </a:solidFill>
                <a:latin typeface="Times New Roman" panose="02020603050405020304" pitchFamily="18" charset="0"/>
              </a:rPr>
              <a:t>III 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гр.)  </a:t>
            </a:r>
            <a:r>
              <a:rPr lang="en-US" alt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I 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место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Регионального этапа «</a:t>
            </a:r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Абилимпикс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» г. Красноярск 2022 г.,  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834" y="-68943"/>
            <a:ext cx="5282797" cy="118872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2022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 r="10189"/>
          <a:stretch>
            <a:fillRect/>
          </a:stretch>
        </p:blipFill>
        <p:spPr>
          <a:xfrm>
            <a:off x="544195" y="1228090"/>
            <a:ext cx="6181090" cy="459803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75" y="1207135"/>
            <a:ext cx="4093845" cy="545909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617855" y="5934710"/>
            <a:ext cx="646366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Лорингель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 И. (инвалид с детства </a:t>
            </a:r>
            <a:r>
              <a:rPr lang="en-US" b="1" dirty="0">
                <a:solidFill>
                  <a:srgbClr val="181818"/>
                </a:solidFill>
                <a:latin typeface="Times New Roman" panose="02020603050405020304" pitchFamily="18" charset="0"/>
              </a:rPr>
              <a:t>III 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гр.)  </a:t>
            </a:r>
            <a:r>
              <a:rPr lang="en-US" alt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II 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место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Национального этапа «</a:t>
            </a:r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Абилимпикс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» г. Москва 2022 г.,  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6413" y="-151712"/>
            <a:ext cx="4080454" cy="118872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2024 г.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62" r="112" b="10645"/>
          <a:stretch>
            <a:fillRect/>
          </a:stretch>
        </p:blipFill>
        <p:spPr>
          <a:xfrm>
            <a:off x="6703060" y="1259205"/>
            <a:ext cx="5275580" cy="529526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Объект 4"/>
          <p:cNvPicPr>
            <a:picLocks noGrp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2" t="17757" r="19057" b="279"/>
          <a:stretch>
            <a:fillRect/>
          </a:stretch>
        </p:blipFill>
        <p:spPr>
          <a:xfrm>
            <a:off x="328295" y="1259205"/>
            <a:ext cx="6175375" cy="4015105"/>
          </a:xfrm>
          <a:prstGeom prst="roundRect">
            <a:avLst>
              <a:gd name="adj" fmla="val 0"/>
            </a:avLst>
          </a:prstGeom>
          <a:noFill/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5389245"/>
            <a:ext cx="6463665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Шатрова П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. (ребенок-инвалид)  </a:t>
            </a:r>
            <a:r>
              <a:rPr lang="en-US" alt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II 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место</a:t>
            </a:r>
            <a:endParaRPr lang="ru-RU" b="1" dirty="0">
              <a:solidFill>
                <a:srgbClr val="181818"/>
              </a:solidFill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Абдулаев А. (инвалид с детства </a:t>
            </a:r>
            <a:r>
              <a:rPr lang="en-US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II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  <a:sym typeface="+mn-ea"/>
              </a:rPr>
              <a:t> гр.)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Региональный этап «</a:t>
            </a:r>
            <a:r>
              <a:rPr lang="ru-RU" b="1" dirty="0" err="1">
                <a:solidFill>
                  <a:srgbClr val="181818"/>
                </a:solidFill>
                <a:latin typeface="Times New Roman" panose="02020603050405020304" pitchFamily="18" charset="0"/>
              </a:rPr>
              <a:t>Абилимпикс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» </a:t>
            </a:r>
            <a:endParaRPr lang="ru-RU" b="1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г. Красноярск 2024 г., </a:t>
            </a:r>
            <a:endParaRPr lang="ru-RU" b="1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 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9945" y="-217170"/>
            <a:ext cx="6938645" cy="121666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билимпикс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245" y="1073860"/>
            <a:ext cx="5839212" cy="5465137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Текстовое поле 4"/>
          <p:cNvSpPr txBox="1"/>
          <p:nvPr/>
        </p:nvSpPr>
        <p:spPr>
          <a:xfrm>
            <a:off x="8358505" y="1504315"/>
            <a:ext cx="3225165" cy="2021205"/>
          </a:xfrm>
          <a:prstGeom prst="rect">
            <a:avLst/>
          </a:prstGeom>
        </p:spPr>
        <p:txBody>
          <a:bodyPr>
            <a:noAutofit/>
          </a:bodyPr>
          <a:p>
            <a:pPr defTabSz="266700">
              <a:lnSpc>
                <a:spcPct val="107000"/>
              </a:lnSpc>
            </a:pPr>
            <a:endParaRPr sz="1600">
              <a:solidFill>
                <a:srgbClr val="2C2D2E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defTabSz="266700">
              <a:lnSpc>
                <a:spcPct val="107000"/>
              </a:lnSpc>
            </a:pPr>
            <a:r>
              <a:rPr lang="ru-RU" sz="1600">
                <a:solidFill>
                  <a:srgbClr val="2C2D2E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Участие, а особенно победы в конкурсах являются прекрасной мативационной составляющей образовательного процесса и новой ступенью в профессиональном развитии.</a:t>
            </a:r>
            <a:endParaRPr sz="1600">
              <a:solidFill>
                <a:srgbClr val="2C2D2E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8" name="Изображение 7" descr="Карнавал в Рио_фир.стил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35" y="1451610"/>
            <a:ext cx="12063095" cy="43548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481" y="32"/>
            <a:ext cx="4242235" cy="951194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480" y="1270000"/>
            <a:ext cx="3940175" cy="2961005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построенная и тщательно разработанная программа обучения студентов с ОВЗ должна помочь студенту продвинуться гораздо дальше, чем это было бы возможно без посторонней помощи.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4" t="7560" r="8502" b="53435"/>
          <a:stretch>
            <a:fillRect/>
          </a:stretch>
        </p:blipFill>
        <p:spPr>
          <a:xfrm>
            <a:off x="8610600" y="983615"/>
            <a:ext cx="3252470" cy="533336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60705" y="5815330"/>
            <a:ext cx="855154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Лорингель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 Илья Александрович закончил обучение с красным дипломом.  Преподаватель центра дополнительного образования «Октопус»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l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г. Сосновоборск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b="1" dirty="0"/>
          </a:p>
        </p:txBody>
      </p:sp>
      <p:pic>
        <p:nvPicPr>
          <p:cNvPr id="7" name="Изображение 6" descr="-5427333332397582514_121"/>
          <p:cNvPicPr>
            <a:picLocks noChangeAspect="1"/>
          </p:cNvPicPr>
          <p:nvPr/>
        </p:nvPicPr>
        <p:blipFill>
          <a:blip r:embed="rId2"/>
          <a:srcRect l="11055" t="12510" r="2563" b="9010"/>
          <a:stretch>
            <a:fillRect/>
          </a:stretch>
        </p:blipFill>
        <p:spPr>
          <a:xfrm>
            <a:off x="678815" y="983615"/>
            <a:ext cx="7021195" cy="4784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заключение</a:t>
            </a:r>
            <a:endParaRPr lang="ru-RU" altLang="en-US"/>
          </a:p>
        </p:txBody>
      </p:sp>
      <p:pic>
        <p:nvPicPr>
          <p:cNvPr id="4" name="Замещающее содержимое 3" descr="-5415918370181740225_121"/>
          <p:cNvPicPr>
            <a:picLocks noChangeAspect="1"/>
          </p:cNvPicPr>
          <p:nvPr>
            <p:ph idx="1"/>
          </p:nvPr>
        </p:nvPicPr>
        <p:blipFill>
          <a:blip r:embed="rId1"/>
          <a:srcRect l="7795" r="9890"/>
          <a:stretch>
            <a:fillRect/>
          </a:stretch>
        </p:blipFill>
        <p:spPr>
          <a:xfrm>
            <a:off x="1689100" y="1286510"/>
            <a:ext cx="5817235" cy="5302250"/>
          </a:xfrm>
          <a:prstGeom prst="rect">
            <a:avLst/>
          </a:prstGeom>
        </p:spPr>
      </p:pic>
      <p:pic>
        <p:nvPicPr>
          <p:cNvPr id="5" name="Изображение 4" descr="-5415918370181740226_1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145" y="3963670"/>
            <a:ext cx="3498850" cy="2625090"/>
          </a:xfrm>
          <a:prstGeom prst="rect">
            <a:avLst/>
          </a:prstGeom>
        </p:spPr>
      </p:pic>
      <p:pic>
        <p:nvPicPr>
          <p:cNvPr id="6" name="Изображение 5" descr="-5415918370181740228_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590" y="1286510"/>
            <a:ext cx="3494405" cy="26212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7915" y="2620645"/>
            <a:ext cx="4772025" cy="1188720"/>
          </a:xfrm>
        </p:spPr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9640" y="5191760"/>
            <a:ext cx="7729855" cy="1547495"/>
          </a:xfrm>
        </p:spPr>
        <p:txBody>
          <a:bodyPr>
            <a:norm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доклад преподаватель 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КГБ ПОУ «Красноярского художественного училища им. В.И. Сурикова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Ходатович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Дарья Аркадьевна</a:t>
            </a:r>
            <a:endPara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0393" y="38317"/>
            <a:ext cx="6206889" cy="98022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инвалидов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1"/>
          <a:srcRect l="19732" t="22093" r="29734" b="19418"/>
          <a:stretch>
            <a:fillRect/>
          </a:stretch>
        </p:blipFill>
        <p:spPr>
          <a:xfrm>
            <a:off x="4733290" y="1457960"/>
            <a:ext cx="6999605" cy="455739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37490" y="1493520"/>
            <a:ext cx="3295015" cy="3483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0215" algn="l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реализации права подростков с ограниченными возможностями здоровья на образование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рассматривается как одна из важнейших задач государственной политики Российской Федерации.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0" y="-102870"/>
            <a:ext cx="7760970" cy="128397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студентов с ОВЗ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" y="1343025"/>
            <a:ext cx="8775065" cy="4942205"/>
          </a:xfrm>
          <a:prstGeom prst="roundRect">
            <a:avLst>
              <a:gd name="adj" fmla="val 0"/>
            </a:avLst>
          </a:prstGeom>
          <a:ln w="190500" cap="rnd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Объект 2"/>
          <p:cNvSpPr txBox="1"/>
          <p:nvPr/>
        </p:nvSpPr>
        <p:spPr>
          <a:xfrm>
            <a:off x="9258935" y="1550035"/>
            <a:ext cx="2686050" cy="40151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318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63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задачу как педагога я вижу в том, чтобы через занятия, а также через внеклассную работу обеспечить развитие творческих и индивидуальных способностей студентов.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1659" y="-210447"/>
            <a:ext cx="5139482" cy="118872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адаптации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 descr="IMG_20200117_1601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536700"/>
            <a:ext cx="5895340" cy="4421505"/>
          </a:xfrm>
          <a:prstGeom prst="rect">
            <a:avLst/>
          </a:prstGeom>
        </p:spPr>
      </p:pic>
      <p:pic>
        <p:nvPicPr>
          <p:cNvPr id="4" name="Изображение 3" descr="Экслибрис_Броненосец_Лорингель_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565" y="1233805"/>
            <a:ext cx="5650230" cy="537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Изображение 8" descr="1743058192605"/>
          <p:cNvPicPr>
            <a:picLocks noChangeAspect="1"/>
          </p:cNvPicPr>
          <p:nvPr/>
        </p:nvPicPr>
        <p:blipFill>
          <a:blip r:embed="rId1"/>
          <a:srcRect l="11586"/>
          <a:stretch>
            <a:fillRect/>
          </a:stretch>
        </p:blipFill>
        <p:spPr>
          <a:xfrm>
            <a:off x="7461885" y="3928745"/>
            <a:ext cx="4479290" cy="28536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980" y="-57150"/>
            <a:ext cx="9067165" cy="118872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с ОВЗ и коллектив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 descr="1743058192630"/>
          <p:cNvPicPr>
            <a:picLocks noChangeAspect="1"/>
          </p:cNvPicPr>
          <p:nvPr/>
        </p:nvPicPr>
        <p:blipFill>
          <a:blip r:embed="rId2"/>
          <a:srcRect l="4957" t="4614" r="11671"/>
          <a:stretch>
            <a:fillRect/>
          </a:stretch>
        </p:blipFill>
        <p:spPr>
          <a:xfrm>
            <a:off x="261620" y="953770"/>
            <a:ext cx="4471670" cy="2881630"/>
          </a:xfrm>
          <a:prstGeom prst="rect">
            <a:avLst/>
          </a:prstGeom>
        </p:spPr>
      </p:pic>
      <p:pic>
        <p:nvPicPr>
          <p:cNvPr id="4" name="Изображение 3" descr="1743058192645"/>
          <p:cNvPicPr>
            <a:picLocks noChangeAspect="1"/>
          </p:cNvPicPr>
          <p:nvPr/>
        </p:nvPicPr>
        <p:blipFill>
          <a:blip r:embed="rId3"/>
          <a:srcRect t="16732" b="2215"/>
          <a:stretch>
            <a:fillRect/>
          </a:stretch>
        </p:blipFill>
        <p:spPr>
          <a:xfrm>
            <a:off x="4910455" y="947420"/>
            <a:ext cx="2005965" cy="2887345"/>
          </a:xfrm>
          <a:prstGeom prst="rect">
            <a:avLst/>
          </a:prstGeom>
        </p:spPr>
      </p:pic>
      <p:pic>
        <p:nvPicPr>
          <p:cNvPr id="5" name="Изображение 4" descr="1743058192551"/>
          <p:cNvPicPr>
            <a:picLocks noChangeAspect="1"/>
          </p:cNvPicPr>
          <p:nvPr/>
        </p:nvPicPr>
        <p:blipFill>
          <a:blip r:embed="rId4"/>
          <a:srcRect r="4741"/>
          <a:stretch>
            <a:fillRect/>
          </a:stretch>
        </p:blipFill>
        <p:spPr>
          <a:xfrm>
            <a:off x="7054850" y="954405"/>
            <a:ext cx="4886325" cy="2888615"/>
          </a:xfrm>
          <a:prstGeom prst="rect">
            <a:avLst/>
          </a:prstGeom>
        </p:spPr>
      </p:pic>
      <p:pic>
        <p:nvPicPr>
          <p:cNvPr id="7" name="Изображение 6" descr="1743058192453"/>
          <p:cNvPicPr>
            <a:picLocks noChangeAspect="1"/>
          </p:cNvPicPr>
          <p:nvPr/>
        </p:nvPicPr>
        <p:blipFill>
          <a:blip r:embed="rId5"/>
          <a:srcRect t="13449" b="15452"/>
          <a:stretch>
            <a:fillRect/>
          </a:stretch>
        </p:blipFill>
        <p:spPr>
          <a:xfrm>
            <a:off x="260985" y="3937000"/>
            <a:ext cx="2244090" cy="2835275"/>
          </a:xfrm>
          <a:prstGeom prst="rect">
            <a:avLst/>
          </a:prstGeom>
        </p:spPr>
      </p:pic>
      <p:pic>
        <p:nvPicPr>
          <p:cNvPr id="8" name="Изображение 7" descr="1743058192471"/>
          <p:cNvPicPr>
            <a:picLocks noChangeAspect="1"/>
          </p:cNvPicPr>
          <p:nvPr/>
        </p:nvPicPr>
        <p:blipFill>
          <a:blip r:embed="rId6"/>
          <a:srcRect r="8005"/>
          <a:stretch>
            <a:fillRect/>
          </a:stretch>
        </p:blipFill>
        <p:spPr>
          <a:xfrm>
            <a:off x="2621280" y="3938270"/>
            <a:ext cx="4645025" cy="2844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Изображение 6" descr="1743058192364"/>
          <p:cNvPicPr>
            <a:picLocks noChangeAspect="1"/>
          </p:cNvPicPr>
          <p:nvPr/>
        </p:nvPicPr>
        <p:blipFill>
          <a:blip r:embed="rId1"/>
          <a:srcRect l="4010" t="4662" r="11200" b="9009"/>
          <a:stretch>
            <a:fillRect/>
          </a:stretch>
        </p:blipFill>
        <p:spPr>
          <a:xfrm>
            <a:off x="226695" y="3867785"/>
            <a:ext cx="4860290" cy="2787015"/>
          </a:xfrm>
          <a:prstGeom prst="rect">
            <a:avLst/>
          </a:prstGeom>
        </p:spPr>
      </p:pic>
      <p:pic>
        <p:nvPicPr>
          <p:cNvPr id="5" name="Замещающее содержимое 4" descr="1743058192342"/>
          <p:cNvPicPr>
            <a:picLocks noChangeAspect="1"/>
          </p:cNvPicPr>
          <p:nvPr/>
        </p:nvPicPr>
        <p:blipFill>
          <a:blip r:embed="rId2"/>
          <a:srcRect l="3559" t="4721" r="11426"/>
          <a:stretch>
            <a:fillRect/>
          </a:stretch>
        </p:blipFill>
        <p:spPr>
          <a:xfrm>
            <a:off x="226695" y="990600"/>
            <a:ext cx="5414645" cy="2729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Замещающее содержимое 3" descr="1743058192275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66765" y="990600"/>
            <a:ext cx="6060440" cy="2726690"/>
          </a:xfrm>
          <a:prstGeom prst="rect">
            <a:avLst/>
          </a:prstGeom>
        </p:spPr>
      </p:pic>
      <p:pic>
        <p:nvPicPr>
          <p:cNvPr id="6" name="Изображение 5" descr="1743058192210"/>
          <p:cNvPicPr>
            <a:picLocks noChangeAspect="1"/>
          </p:cNvPicPr>
          <p:nvPr/>
        </p:nvPicPr>
        <p:blipFill>
          <a:blip r:embed="rId4"/>
          <a:srcRect b="6741"/>
          <a:stretch>
            <a:fillRect/>
          </a:stretch>
        </p:blipFill>
        <p:spPr>
          <a:xfrm>
            <a:off x="5263515" y="3843655"/>
            <a:ext cx="6701790" cy="2811145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36980" y="-57150"/>
            <a:ext cx="9067165" cy="1188720"/>
          </a:xfrm>
        </p:spPr>
        <p:txBody>
          <a:bodyPr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с ОВЗ и коллектив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IMG_20220930_162835(1)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7175" y="1064895"/>
            <a:ext cx="5195570" cy="5338445"/>
          </a:xfrm>
          <a:prstGeom prst="rect">
            <a:avLst/>
          </a:prstGeom>
        </p:spPr>
      </p:pic>
      <p:pic>
        <p:nvPicPr>
          <p:cNvPr id="5" name="Изображение 4" descr="IMG_20220930_162848"/>
          <p:cNvPicPr>
            <a:picLocks noChangeAspect="1"/>
          </p:cNvPicPr>
          <p:nvPr/>
        </p:nvPicPr>
        <p:blipFill>
          <a:blip r:embed="rId2"/>
          <a:srcRect t="6861" b="11611"/>
          <a:stretch>
            <a:fillRect/>
          </a:stretch>
        </p:blipFill>
        <p:spPr>
          <a:xfrm>
            <a:off x="5572760" y="1064895"/>
            <a:ext cx="2945130" cy="533844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/>
        </p:nvSpPr>
        <p:spPr>
          <a:xfrm>
            <a:off x="4215093" y="-167241"/>
            <a:ext cx="5824293" cy="11887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обучения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371" y="-22551"/>
            <a:ext cx="8959378" cy="118872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учебного процесса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24645" y="1352550"/>
            <a:ext cx="2858770" cy="3736340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учебного процесса для студентов с ОВЗ важно учитывать особенности их психофизического развития, индивидуальные возможности и состояние здоровья.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 descr="IMG_20220920_143149"/>
          <p:cNvPicPr>
            <a:picLocks noChangeAspect="1"/>
          </p:cNvPicPr>
          <p:nvPr/>
        </p:nvPicPr>
        <p:blipFill>
          <a:blip r:embed="rId1"/>
          <a:srcRect t="4046"/>
          <a:stretch>
            <a:fillRect/>
          </a:stretch>
        </p:blipFill>
        <p:spPr>
          <a:xfrm>
            <a:off x="582930" y="1106805"/>
            <a:ext cx="2538730" cy="5416550"/>
          </a:xfrm>
          <a:prstGeom prst="rect">
            <a:avLst/>
          </a:prstGeom>
        </p:spPr>
      </p:pic>
      <p:pic>
        <p:nvPicPr>
          <p:cNvPr id="6" name="Изображение 5" descr="IMG_20220920_1426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1106805"/>
            <a:ext cx="5936615" cy="2670810"/>
          </a:xfrm>
          <a:prstGeom prst="rect">
            <a:avLst/>
          </a:prstGeom>
        </p:spPr>
      </p:pic>
      <p:pic>
        <p:nvPicPr>
          <p:cNvPr id="7" name="Изображение 6" descr="IMG_20220920_1432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3855720"/>
            <a:ext cx="5937250" cy="2670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959600" y="2747010"/>
            <a:ext cx="4710430" cy="2164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l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Абилимпикс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– это конкурс профессионального мастерства для людей с инвалидностью и ОВЗ. 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l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Целью таких конкурсов, в первую очередь, является профессиональная ориентация и содействие в трудоустройстве.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"/>
          <a:srcRect l="5833" t="40211" r="36429" b="22117"/>
          <a:stretch>
            <a:fillRect/>
          </a:stretch>
        </p:blipFill>
        <p:spPr>
          <a:xfrm>
            <a:off x="8228330" y="1215390"/>
            <a:ext cx="3609340" cy="132524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1"/>
          <p:cNvSpPr>
            <a:spLocks noGrp="1"/>
          </p:cNvSpPr>
          <p:nvPr/>
        </p:nvSpPr>
        <p:spPr>
          <a:xfrm>
            <a:off x="1040221" y="-83511"/>
            <a:ext cx="8959378" cy="11887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учащихся с ОВЗ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Изображение 2" descr="IMG_20210415_160401"/>
          <p:cNvPicPr>
            <a:picLocks noChangeAspect="1"/>
          </p:cNvPicPr>
          <p:nvPr/>
        </p:nvPicPr>
        <p:blipFill>
          <a:blip r:embed="rId2"/>
          <a:srcRect t="16581" b="5826"/>
          <a:stretch>
            <a:fillRect/>
          </a:stretch>
        </p:blipFill>
        <p:spPr>
          <a:xfrm>
            <a:off x="1714500" y="953135"/>
            <a:ext cx="4620895" cy="2689225"/>
          </a:xfrm>
          <a:prstGeom prst="rect">
            <a:avLst/>
          </a:prstGeom>
        </p:spPr>
      </p:pic>
      <p:pic>
        <p:nvPicPr>
          <p:cNvPr id="4" name="Изображение 3" descr="IMG_20210415_160422"/>
          <p:cNvPicPr>
            <a:picLocks noChangeAspect="1"/>
          </p:cNvPicPr>
          <p:nvPr/>
        </p:nvPicPr>
        <p:blipFill>
          <a:blip r:embed="rId3"/>
          <a:srcRect t="14438"/>
          <a:stretch>
            <a:fillRect/>
          </a:stretch>
        </p:blipFill>
        <p:spPr>
          <a:xfrm>
            <a:off x="1714500" y="3719195"/>
            <a:ext cx="4620260" cy="296545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7080885" y="5378450"/>
            <a:ext cx="4589145" cy="1033780"/>
          </a:xfrm>
          <a:prstGeom prst="rect">
            <a:avLst/>
          </a:prstGeom>
        </p:spPr>
        <p:txBody>
          <a:bodyPr>
            <a:noAutofit/>
          </a:bodyPr>
          <a:p>
            <a:pPr defTabSz="266700">
              <a:lnSpc>
                <a:spcPct val="107000"/>
              </a:lnSpc>
            </a:pPr>
            <a:r>
              <a:rPr sz="1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Всех студентов, с любыми нарушениями, должен готовить преподаватель спец</a:t>
            </a:r>
            <a:r>
              <a:rPr lang="ru-RU" sz="1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иальных </a:t>
            </a:r>
            <a:r>
              <a:rPr sz="1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дисциплин</a:t>
            </a:r>
            <a:r>
              <a:rPr lang="ru-RU" sz="1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в зависимости от компетенции.</a:t>
            </a:r>
            <a:endParaRPr lang="ru-RU" sz="1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mmunications and Dialogues">
  <a:themeElements>
    <a:clrScheme name="Communications and Dialogu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Communications and Dialogu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Communications and Dialogu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munications and Dialogu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munications and Dialogu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0</TotalTime>
  <Words>2764</Words>
  <Application>WPS Presentation</Application>
  <PresentationFormat>Широкоэкранный</PresentationFormat>
  <Paragraphs>88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SimSun</vt:lpstr>
      <vt:lpstr>Wingdings</vt:lpstr>
      <vt:lpstr>Times New Roman</vt:lpstr>
      <vt:lpstr>Calibri</vt:lpstr>
      <vt:lpstr>Times New Roman</vt:lpstr>
      <vt:lpstr>Arial</vt:lpstr>
      <vt:lpstr>Calibri</vt:lpstr>
      <vt:lpstr>Microsoft YaHei</vt:lpstr>
      <vt:lpstr>Arial Unicode MS</vt:lpstr>
      <vt:lpstr>Communications and Dialogues</vt:lpstr>
      <vt:lpstr>«Опыт подготовки студентов с ОВЗ  и инвалидностью»</vt:lpstr>
      <vt:lpstr>Обучение инвалидов</vt:lpstr>
      <vt:lpstr>Обучение студентов с ОВЗ</vt:lpstr>
      <vt:lpstr>Период адаптации</vt:lpstr>
      <vt:lpstr>Студент с ОВЗ и коллектив</vt:lpstr>
      <vt:lpstr>Студент с ОВЗ и коллектив</vt:lpstr>
      <vt:lpstr>PowerPoint 演示文稿</vt:lpstr>
      <vt:lpstr>Организация учебного процесса</vt:lpstr>
      <vt:lpstr>PowerPoint 演示文稿</vt:lpstr>
      <vt:lpstr>Подготовка к «Абилимпикс» 2024</vt:lpstr>
      <vt:lpstr>«Абилимпикс» 2021 г.</vt:lpstr>
      <vt:lpstr>«Абилимпикс» 2022</vt:lpstr>
      <vt:lpstr>«Абилимпикс» 2024 г.</vt:lpstr>
      <vt:lpstr>Результаты «Абилимпикс»</vt:lpstr>
      <vt:lpstr>PowerPoint 演示文稿</vt:lpstr>
      <vt:lpstr>заключение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«Опыт подготовки студентов с ОВЗ и инвалидностью»</dc:title>
  <dc:creator>КХУ_Сурикова</dc:creator>
  <cp:lastModifiedBy>User</cp:lastModifiedBy>
  <cp:revision>12</cp:revision>
  <dcterms:created xsi:type="dcterms:W3CDTF">2025-03-18T07:50:00Z</dcterms:created>
  <dcterms:modified xsi:type="dcterms:W3CDTF">2025-04-04T09:56:58Z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E064A153354342238AF356767A995A5A_12</vt:lpwstr>
  </property>
  <property fmtid="{D5CDD505-2E9C-101B-9397-08002B2CF9AE}" pid="3" name="KSOProductBuildVer">
    <vt:lpwstr>1049-12.2.0.20782</vt:lpwstr>
  </property>
</Properties>
</file>