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2" r:id="rId4"/>
    <p:sldId id="258" r:id="rId5"/>
    <p:sldId id="276" r:id="rId6"/>
    <p:sldId id="295" r:id="rId7"/>
    <p:sldId id="296" r:id="rId8"/>
    <p:sldId id="280" r:id="rId9"/>
    <p:sldId id="278" r:id="rId10"/>
    <p:sldId id="285" r:id="rId11"/>
    <p:sldId id="260" r:id="rId12"/>
    <p:sldId id="286" r:id="rId13"/>
    <p:sldId id="275" r:id="rId14"/>
    <p:sldId id="297" r:id="rId15"/>
    <p:sldId id="289" r:id="rId16"/>
    <p:sldId id="290" r:id="rId17"/>
    <p:sldId id="283" r:id="rId18"/>
    <p:sldId id="273" r:id="rId19"/>
    <p:sldId id="294" r:id="rId20"/>
    <p:sldId id="26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pos="8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  <p:guide pos="211"/>
        <p:guide pos="7469"/>
        <p:guide pos="88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3" d="100"/>
          <a:sy n="53" d="100"/>
        </p:scale>
        <p:origin x="2844" y="66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0;&#1053;&#1071;\&#1053;&#1040;&#1059;&#1050;&#1040;\&#1057;&#1058;&#1040;&#1058;&#1068;&#1048;\&#1042;&#1040;&#1050;\&#1058;&#1080;&#1055;&#1060;&#1050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35260395082295"/>
          <c:y val="9.2243186582809195E-2"/>
          <c:w val="0.62572195745268822"/>
          <c:h val="0.5529421086515129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нарушения слуха</c:v>
                </c:pt>
                <c:pt idx="1">
                  <c:v>нарушения зрения </c:v>
                </c:pt>
                <c:pt idx="2">
                  <c:v>нарушения ОДА</c:v>
                </c:pt>
                <c:pt idx="3">
                  <c:v>общие заболевания</c:v>
                </c:pt>
                <c:pt idx="4">
                  <c:v>ментальные заболевания</c:v>
                </c:pt>
                <c:pt idx="5">
                  <c:v>не установлено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62</c:v>
                </c:pt>
                <c:pt idx="3">
                  <c:v>54</c:v>
                </c:pt>
                <c:pt idx="4">
                  <c:v>2</c:v>
                </c:pt>
                <c:pt idx="5">
                  <c:v>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ED-4C31-B46E-D859665AE9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833600"/>
        <c:axId val="74037504"/>
      </c:barChart>
      <c:catAx>
        <c:axId val="638336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Нозологии</a:t>
                </a:r>
              </a:p>
            </c:rich>
          </c:tx>
          <c:layout>
            <c:manualLayout>
              <c:xMode val="edge"/>
              <c:yMode val="edge"/>
              <c:x val="3.0701581710180979E-2"/>
              <c:y val="0.1508522755410293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4037504"/>
        <c:crosses val="autoZero"/>
        <c:auto val="1"/>
        <c:lblAlgn val="ctr"/>
        <c:lblOffset val="100"/>
        <c:noMultiLvlLbl val="0"/>
      </c:catAx>
      <c:valAx>
        <c:axId val="74037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Количество, чел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3833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5775C-0F83-421E-97B9-723862F90B5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1A6C4-539C-4E71-8DF3-1F66D3EEB4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535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893184-5213-40FA-8E7C-8D36E437F4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1952751"/>
            <a:ext cx="6494100" cy="2183774"/>
          </a:xfrm>
        </p:spPr>
        <p:txBody>
          <a:bodyPr anchor="ctr">
            <a:normAutofit/>
          </a:bodyPr>
          <a:lstStyle>
            <a:lvl1pPr algn="l">
              <a:defRPr sz="3600" baseline="0">
                <a:latin typeface="+mj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37120" y="0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8961120" y="0"/>
            <a:ext cx="3230880" cy="6858000"/>
          </a:xfrm>
          <a:prstGeom prst="rect">
            <a:avLst/>
          </a:prstGeom>
          <a:solidFill>
            <a:srgbClr val="DDDDDD"/>
          </a:solidFill>
          <a:ln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20" y="3810001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03"/>
          <a:stretch/>
        </p:blipFill>
        <p:spPr bwMode="auto">
          <a:xfrm>
            <a:off x="9772820" y="42672"/>
            <a:ext cx="1607479" cy="191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820" y="2086506"/>
            <a:ext cx="1607478" cy="134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0" b="77350"/>
          <a:stretch/>
        </p:blipFill>
        <p:spPr bwMode="auto">
          <a:xfrm>
            <a:off x="1" y="4899070"/>
            <a:ext cx="7437120" cy="19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quarter" idx="10" hasCustomPrompt="1"/>
          </p:nvPr>
        </p:nvSpPr>
        <p:spPr>
          <a:xfrm>
            <a:off x="334963" y="538163"/>
            <a:ext cx="4278312" cy="731837"/>
          </a:xfrm>
        </p:spPr>
        <p:txBody>
          <a:bodyPr/>
          <a:lstStyle>
            <a:lvl1pPr marL="0" indent="0">
              <a:buNone/>
              <a:defRPr baseline="0"/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ru-RU" dirty="0"/>
              <a:t>Фамилия, имя, отчество, должность…</a:t>
            </a:r>
          </a:p>
        </p:txBody>
      </p:sp>
    </p:spTree>
    <p:extLst>
      <p:ext uri="{BB962C8B-B14F-4D97-AF65-F5344CB8AC3E}">
        <p14:creationId xmlns:p14="http://schemas.microsoft.com/office/powerpoint/2010/main" val="1939420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крас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1" y="1278002"/>
            <a:ext cx="1783080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4200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крас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963" y="260779"/>
            <a:ext cx="9375965" cy="726774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Дополнение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1" y="1278002"/>
            <a:ext cx="1783080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230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37120" y="0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8961120" y="0"/>
            <a:ext cx="3230880" cy="6858000"/>
          </a:xfrm>
          <a:prstGeom prst="rect">
            <a:avLst/>
          </a:prstGeom>
          <a:solidFill>
            <a:srgbClr val="DDDDDD"/>
          </a:solidFill>
          <a:ln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20" y="3810001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03"/>
          <a:stretch/>
        </p:blipFill>
        <p:spPr bwMode="auto">
          <a:xfrm>
            <a:off x="9772820" y="42672"/>
            <a:ext cx="1607479" cy="191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820" y="2086506"/>
            <a:ext cx="1607478" cy="134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0" b="77350"/>
          <a:stretch/>
        </p:blipFill>
        <p:spPr bwMode="auto">
          <a:xfrm>
            <a:off x="1" y="4899070"/>
            <a:ext cx="7437120" cy="19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619251"/>
            <a:ext cx="38481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46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зеле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320" y="1971039"/>
            <a:ext cx="8666480" cy="43380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2" y="1278002"/>
            <a:ext cx="1783078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77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Зеленый фо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971041"/>
            <a:ext cx="9367837" cy="33233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19"/>
          <a:stretch/>
        </p:blipFill>
        <p:spPr bwMode="auto">
          <a:xfrm>
            <a:off x="0" y="5579616"/>
            <a:ext cx="12192001" cy="127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91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Голубой фон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971041"/>
            <a:ext cx="9367837" cy="33233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219"/>
          <a:stretch/>
        </p:blipFill>
        <p:spPr bwMode="auto">
          <a:xfrm>
            <a:off x="0" y="5579616"/>
            <a:ext cx="12192001" cy="1278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55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512" y="1898999"/>
            <a:ext cx="4322758" cy="43380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2" y="1278002"/>
            <a:ext cx="1783078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749146" y="1898999"/>
            <a:ext cx="4322758" cy="43380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rot="5400000" flipV="1">
            <a:off x="3559402" y="4068001"/>
            <a:ext cx="3600000" cy="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929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3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991359"/>
            <a:ext cx="2895917" cy="433800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1" y="1278002"/>
            <a:ext cx="1783080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647123" y="1991359"/>
            <a:ext cx="2895917" cy="433800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994843" y="1981199"/>
            <a:ext cx="2895917" cy="433800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rot="5400000" flipV="1">
            <a:off x="1618843" y="4068001"/>
            <a:ext cx="3600000" cy="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 userDrawn="1"/>
        </p:nvCxnSpPr>
        <p:spPr>
          <a:xfrm rot="5400000" flipV="1">
            <a:off x="4951325" y="4068001"/>
            <a:ext cx="3600000" cy="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90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3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1" y="1278002"/>
            <a:ext cx="1783080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552905" y="1699847"/>
            <a:ext cx="4092256" cy="2256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flipH="1">
            <a:off x="5361945" y="2004649"/>
            <a:ext cx="1" cy="431702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 rot="5400000" flipH="1">
            <a:off x="5361945" y="563161"/>
            <a:ext cx="1" cy="72000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080552" y="1693984"/>
            <a:ext cx="4092256" cy="2256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529459" y="4322885"/>
            <a:ext cx="4092256" cy="2256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F4413669-BB2D-4B49-8D44-B3D91C4057C9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065899" y="4334607"/>
            <a:ext cx="4092256" cy="22566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192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893184-5213-40FA-8E7C-8D36E437F40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963" y="573979"/>
            <a:ext cx="6494100" cy="1378772"/>
          </a:xfrm>
        </p:spPr>
        <p:txBody>
          <a:bodyPr anchor="ctr">
            <a:normAutofit/>
          </a:bodyPr>
          <a:lstStyle>
            <a:lvl1pPr algn="l">
              <a:defRPr sz="3600" baseline="0">
                <a:latin typeface="+mj-lt"/>
              </a:defRPr>
            </a:lvl1pPr>
          </a:lstStyle>
          <a:p>
            <a:r>
              <a:rPr lang="ru-RU" dirty="0"/>
              <a:t>Заголовок раздела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37120" y="0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8961120" y="0"/>
            <a:ext cx="3230880" cy="6858000"/>
          </a:xfrm>
          <a:prstGeom prst="rect">
            <a:avLst/>
          </a:prstGeom>
          <a:solidFill>
            <a:srgbClr val="DDDDDD"/>
          </a:solidFill>
          <a:ln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20" y="3810001"/>
            <a:ext cx="3047999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03"/>
          <a:stretch/>
        </p:blipFill>
        <p:spPr bwMode="auto">
          <a:xfrm>
            <a:off x="9772820" y="42672"/>
            <a:ext cx="1607479" cy="1910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820" y="2086506"/>
            <a:ext cx="1607478" cy="134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00" b="77350"/>
          <a:stretch/>
        </p:blipFill>
        <p:spPr bwMode="auto">
          <a:xfrm>
            <a:off x="1" y="4899070"/>
            <a:ext cx="7437120" cy="19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13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ланПустой зеле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376F8-3074-47B8-91EC-4968ABA9C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0" y="1270635"/>
            <a:ext cx="12192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5400000" flipV="1">
            <a:off x="9769921" y="639001"/>
            <a:ext cx="1278000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229" y="134002"/>
            <a:ext cx="1018809" cy="100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75" b="35481"/>
          <a:stretch/>
        </p:blipFill>
        <p:spPr bwMode="auto">
          <a:xfrm>
            <a:off x="10408922" y="1278002"/>
            <a:ext cx="1783078" cy="557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бъект 3"/>
          <p:cNvSpPr>
            <a:spLocks noGrp="1"/>
          </p:cNvSpPr>
          <p:nvPr>
            <p:ph sz="quarter" idx="12" hasCustomPrompt="1"/>
          </p:nvPr>
        </p:nvSpPr>
        <p:spPr>
          <a:xfrm>
            <a:off x="372533" y="1659467"/>
            <a:ext cx="9372600" cy="4699000"/>
          </a:xfrm>
        </p:spPr>
        <p:txBody>
          <a:bodyPr anchor="t"/>
          <a:lstStyle>
            <a:lvl1pPr marL="457200" indent="-457200" algn="l">
              <a:buSzPct val="110000"/>
              <a:buFontTx/>
              <a:buBlip>
                <a:blip r:embed="rId4"/>
              </a:buBlip>
              <a:defRPr baseline="0"/>
            </a:lvl1pPr>
          </a:lstStyle>
          <a:p>
            <a:pPr lvl="0"/>
            <a:r>
              <a:rPr lang="ru-RU" dirty="0"/>
              <a:t>Пункт плана</a:t>
            </a:r>
          </a:p>
        </p:txBody>
      </p:sp>
    </p:spTree>
    <p:extLst>
      <p:ext uri="{BB962C8B-B14F-4D97-AF65-F5344CB8AC3E}">
        <p14:creationId xmlns:p14="http://schemas.microsoft.com/office/powerpoint/2010/main" val="272811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212EC4-C665-4A66-BE77-D31E50265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6E30D-3DC8-4A6F-8DB2-6E54097A1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973FF0-CB1E-435F-9EEA-771E740F3D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0E693-1AE6-4558-89BD-ADC8816D8784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95AF4C-A172-4655-BF3C-E1FD1BD9C1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6BF163-1933-443A-BB71-51195A92E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8FB51-1028-4F18-B368-26F846237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00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5" r:id="rId4"/>
    <p:sldLayoutId id="2147483661" r:id="rId5"/>
    <p:sldLayoutId id="2147483662" r:id="rId6"/>
    <p:sldLayoutId id="2147483668" r:id="rId7"/>
    <p:sldLayoutId id="2147483667" r:id="rId8"/>
    <p:sldLayoutId id="2147483663" r:id="rId9"/>
    <p:sldLayoutId id="2147483664" r:id="rId10"/>
    <p:sldLayoutId id="2147483669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1570" y="1223889"/>
            <a:ext cx="6783291" cy="1744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ru-RU" sz="2800" dirty="0">
                <a:latin typeface="+mn-lt"/>
                <a:ea typeface="+mn-ea"/>
                <a:cs typeface="+mn-cs"/>
              </a:rPr>
              <a:t>Вовлечение обучающихся СФУ в физическую активность в инклюзивном формате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461570" y="3305908"/>
            <a:ext cx="6909901" cy="140325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dirty="0" err="1"/>
              <a:t>Картавцева</a:t>
            </a:r>
            <a:r>
              <a:rPr lang="ru-RU" sz="1800" dirty="0"/>
              <a:t> А.И., канд. пед. наук , заместитель директора по науке и международной деятельности, доцент кафедры </a:t>
            </a:r>
            <a:r>
              <a:rPr lang="ru-RU" sz="1800" dirty="0" err="1"/>
              <a:t>МБОФКиОТ</a:t>
            </a:r>
            <a:r>
              <a:rPr lang="ru-RU" sz="1800" dirty="0"/>
              <a:t> </a:t>
            </a:r>
            <a:r>
              <a:rPr lang="ru-RU" sz="1800" dirty="0" err="1"/>
              <a:t>ИФКСиТ</a:t>
            </a:r>
            <a:endParaRPr lang="ru-RU" sz="18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800" dirty="0"/>
              <a:t>08.04.2025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111822-A1AF-BD3A-2446-D36AA1854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19" y="513472"/>
            <a:ext cx="754818" cy="71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08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328728"/>
            <a:ext cx="10034722" cy="129844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Проведены соревнования по Инклюзивному </a:t>
            </a:r>
            <a:r>
              <a:rPr lang="ru-RU" sz="2000" dirty="0" err="1"/>
              <a:t>фиджитал</a:t>
            </a:r>
            <a:r>
              <a:rPr lang="ru-RU" sz="2000" dirty="0"/>
              <a:t>-мини гольфу. Помощь в организации соревнований оказала Ассоциация «Национальная студенческая спортивная лига гольфа», в лице руководителя </a:t>
            </a:r>
            <a:r>
              <a:rPr lang="ru-RU" sz="2000" dirty="0" err="1"/>
              <a:t>Чебина</a:t>
            </a:r>
            <a:r>
              <a:rPr lang="ru-RU" sz="2000" dirty="0"/>
              <a:t> В.Г.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Участников – 24 чел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888807" cy="72677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Инклюзивный </a:t>
            </a:r>
            <a:r>
              <a:rPr lang="ru-RU" sz="2800" dirty="0" err="1"/>
              <a:t>фиджитал</a:t>
            </a:r>
            <a:r>
              <a:rPr lang="ru-RU" sz="2800" dirty="0"/>
              <a:t>-мини гольф. </a:t>
            </a:r>
            <a:br>
              <a:rPr lang="ru-RU" sz="2800" dirty="0"/>
            </a:br>
            <a:r>
              <a:rPr lang="ru-RU" sz="2800" dirty="0"/>
              <a:t>В рамках проекта «Стирая грани». Ноябрь 2024.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4FC34D-A07A-458F-90C9-A3F31B095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34" y="2627176"/>
            <a:ext cx="2438189" cy="36576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36C3D1-57CA-45D7-9BE4-315A229ED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66" y="2850693"/>
            <a:ext cx="4845058" cy="323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49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677" y="1378635"/>
            <a:ext cx="5106573" cy="5479365"/>
          </a:xfrm>
        </p:spPr>
        <p:txBody>
          <a:bodyPr>
            <a:noAutofit/>
          </a:bodyPr>
          <a:lstStyle/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200" dirty="0"/>
              <a:t>1. В соревнованиях участвуют 15 команд по 2 человека. 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200" dirty="0"/>
              <a:t>2. Соревнования проводятся в 2 этапа (региональный и всероссийский). 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200" dirty="0"/>
              <a:t>2. Каждый раунд соревнования по </a:t>
            </a:r>
            <a:r>
              <a:rPr lang="ru-RU" sz="2200" dirty="0" err="1"/>
              <a:t>фиджитал</a:t>
            </a:r>
            <a:r>
              <a:rPr lang="ru-RU" sz="2200" dirty="0"/>
              <a:t>-мини-гольфу включает в себя: 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Courier New" panose="02070309020205020404" pitchFamily="49" charset="0"/>
              <a:buChar char="-"/>
              <a:tabLst>
                <a:tab pos="-450215" algn="l"/>
                <a:tab pos="990600" algn="l"/>
              </a:tabLst>
            </a:pPr>
            <a:r>
              <a:rPr lang="ru-RU" sz="2200" dirty="0"/>
              <a:t>цифровой этап;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Courier New" panose="02070309020205020404" pitchFamily="49" charset="0"/>
              <a:buChar char="-"/>
              <a:tabLst>
                <a:tab pos="-450215" algn="l"/>
                <a:tab pos="990600" algn="l"/>
              </a:tabLst>
            </a:pPr>
            <a:r>
              <a:rPr lang="ru-RU" sz="2200" dirty="0"/>
              <a:t>физический этап.</a:t>
            </a:r>
          </a:p>
          <a:p>
            <a:pPr marL="0" lvl="0" indent="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tabLst>
                <a:tab pos="-2070735" algn="l"/>
                <a:tab pos="540385" algn="l"/>
                <a:tab pos="990600" algn="l"/>
              </a:tabLst>
            </a:pPr>
            <a:r>
              <a:rPr lang="ru-RU" sz="2200" dirty="0"/>
              <a:t>3. Результаты игры каждого участника команды на цифровом и физическом этапах складываются, сумма результатов обоих игроков является общим результатом команды;</a:t>
            </a:r>
          </a:p>
          <a:p>
            <a:pPr marL="0" lvl="0" indent="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tabLst>
                <a:tab pos="-2070735" algn="l"/>
                <a:tab pos="540385" algn="l"/>
                <a:tab pos="990600" algn="l"/>
              </a:tabLst>
            </a:pPr>
            <a:r>
              <a:rPr lang="ru-RU" sz="2200" dirty="0"/>
              <a:t>4. Команда, набравшая меньшую сумму ударов обеих игроков, становится победителем в каждом дивизионе.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E9E2FC-C16C-0971-7AAD-C765D1845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296" y="1280161"/>
            <a:ext cx="6677704" cy="557784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549B5B7-F61F-183B-6C44-9CE09A237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Инклюзивный </a:t>
            </a:r>
            <a:r>
              <a:rPr lang="ru-RU" sz="2800" dirty="0" err="1"/>
              <a:t>фиджитал</a:t>
            </a:r>
            <a:r>
              <a:rPr lang="ru-RU" sz="2800" dirty="0"/>
              <a:t>-мини гольф</a:t>
            </a:r>
          </a:p>
        </p:txBody>
      </p:sp>
    </p:spTree>
    <p:extLst>
      <p:ext uri="{BB962C8B-B14F-4D97-AF65-F5344CB8AC3E}">
        <p14:creationId xmlns:p14="http://schemas.microsoft.com/office/powerpoint/2010/main" val="140991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328728"/>
            <a:ext cx="10034722" cy="96700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Проведены соревнования по Инклюзивному плаванию.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В соревнованиях приняло участие 6 юношей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888807" cy="72677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Соревнования по плаванию.</a:t>
            </a:r>
            <a:br>
              <a:rPr lang="ru-RU" sz="2800" dirty="0"/>
            </a:br>
            <a:r>
              <a:rPr lang="ru-RU" sz="2800" dirty="0"/>
              <a:t>В рамках проекта «Стирая грани». Ноябрь 2024.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64892F-93C5-4D4E-8DD3-4B3158D7D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74" y="3096019"/>
            <a:ext cx="3910009" cy="29325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599136-1853-4EEF-8FE4-64E959302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138" y="2492839"/>
            <a:ext cx="3023695" cy="40315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151D59-B773-40AA-B5CF-E081F1DAEE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5" t="3802" r="21494"/>
          <a:stretch/>
        </p:blipFill>
        <p:spPr>
          <a:xfrm>
            <a:off x="7887725" y="2492839"/>
            <a:ext cx="3034831" cy="403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0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484369"/>
            <a:ext cx="10034722" cy="2066227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/>
              <a:t>Система подготовки </a:t>
            </a:r>
            <a:r>
              <a:rPr lang="ru-RU" sz="2400" dirty="0"/>
              <a:t>обучающихся к участию в </a:t>
            </a:r>
            <a:r>
              <a:rPr lang="ru-RU" sz="2400" u="none" dirty="0"/>
              <a:t>чемпионате профессионального мастерства для лиц с инвалидностью «</a:t>
            </a:r>
            <a:r>
              <a:rPr lang="ru-RU" sz="2400" u="none" dirty="0" err="1"/>
              <a:t>Абилимпикс</a:t>
            </a:r>
            <a:r>
              <a:rPr lang="ru-RU" sz="2400" u="none" dirty="0"/>
              <a:t>» в компетенции «Адаптивная физическая культура»</a:t>
            </a: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sz="2800" dirty="0" err="1"/>
              <a:t>Абилимпикс</a:t>
            </a:r>
            <a:endParaRPr lang="ru-RU" sz="28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FBECF3F-C0D9-D7F7-679C-533FCF514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26" y="3054446"/>
            <a:ext cx="4829061" cy="36217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47F46A-D51C-3513-D24D-1370E6EB8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749" y="3054447"/>
            <a:ext cx="4829060" cy="362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27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EE5EE-1346-E430-CBDF-0EECFCF43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B656967-7615-9468-AF3E-8BFAF05190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34963" y="1484369"/>
            <a:ext cx="10034722" cy="2066227"/>
          </a:xfrm>
        </p:spPr>
        <p:txBody>
          <a:bodyPr>
            <a:normAutofit/>
          </a:bodyPr>
          <a:lstStyle/>
          <a:p>
            <a:pPr algn="just"/>
            <a:r>
              <a:rPr lang="ru-RU" sz="2400" b="1" u="none" dirty="0"/>
              <a:t>2 место </a:t>
            </a:r>
            <a:r>
              <a:rPr lang="ru-RU" sz="2400" u="none" dirty="0"/>
              <a:t>в национальном чемпионате в 2023г., </a:t>
            </a:r>
          </a:p>
          <a:p>
            <a:pPr algn="just"/>
            <a:r>
              <a:rPr lang="ru-RU" sz="2400" u="none" dirty="0"/>
              <a:t>5 студентов заняли </a:t>
            </a:r>
            <a:r>
              <a:rPr lang="ru-RU" sz="2400" b="1" u="none" dirty="0"/>
              <a:t>призовые места </a:t>
            </a:r>
            <a:r>
              <a:rPr lang="ru-RU" sz="2400" u="none" dirty="0"/>
              <a:t>в категории «Студенты», «Специалисты» на региональном этапе чемпионата в 2024г.</a:t>
            </a: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94ACAB4-0222-D347-C2AF-3DF4E993D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sz="2800" dirty="0"/>
              <a:t>Результаты проекта  в 2023-2024гг. </a:t>
            </a:r>
            <a:r>
              <a:rPr lang="ru-RU" sz="2800" dirty="0" err="1"/>
              <a:t>Абилимпикс</a:t>
            </a:r>
            <a:endParaRPr lang="ru-RU" sz="2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04CC18-885A-1229-1C62-E2DDF2377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045" y="3235814"/>
            <a:ext cx="4532050" cy="30237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2E56432-E6F3-F9DB-B65F-CB8D33E12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3" y="3550596"/>
            <a:ext cx="3399745" cy="25498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F03C69-DDB6-867B-74BF-78A27C51E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810" y="3429000"/>
            <a:ext cx="3502565" cy="262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71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FBF2A-0C65-7C04-33B7-46A478ED62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63" y="323557"/>
            <a:ext cx="6494100" cy="1629194"/>
          </a:xfrm>
        </p:spPr>
        <p:txBody>
          <a:bodyPr>
            <a:normAutofit/>
          </a:bodyPr>
          <a:lstStyle/>
          <a:p>
            <a:r>
              <a:rPr lang="ru-RU" sz="2500" dirty="0"/>
              <a:t>Студенты </a:t>
            </a:r>
            <a:r>
              <a:rPr lang="ru-RU" sz="2500" dirty="0" err="1"/>
              <a:t>ИФКСиТ</a:t>
            </a:r>
            <a:r>
              <a:rPr lang="ru-RU" sz="2500" dirty="0"/>
              <a:t> стали победителями и призерами в Чемпионате Красноярского края в дисциплине «Легкая атлетика» в спорте лиц с ПОДА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6752E4-E635-1D38-68C8-16B863871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2143125"/>
            <a:ext cx="3848100" cy="2571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784C0E-961F-5119-9EB4-7E710FDD6068}"/>
              </a:ext>
            </a:extLst>
          </p:cNvPr>
          <p:cNvSpPr txBox="1"/>
          <p:nvPr/>
        </p:nvSpPr>
        <p:spPr>
          <a:xfrm>
            <a:off x="4318780" y="2967335"/>
            <a:ext cx="45438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err="1"/>
              <a:t>Маташов</a:t>
            </a:r>
            <a:r>
              <a:rPr lang="ru-RU" sz="2000" dirty="0"/>
              <a:t> Евгений - 1 место «бег 100м»;</a:t>
            </a:r>
          </a:p>
          <a:p>
            <a:r>
              <a:rPr lang="ru-RU" sz="2000" dirty="0" err="1"/>
              <a:t>Сибирин</a:t>
            </a:r>
            <a:r>
              <a:rPr lang="ru-RU" sz="2000" dirty="0"/>
              <a:t> Виктор - 2 место «бег 400 м»;</a:t>
            </a:r>
          </a:p>
          <a:p>
            <a:r>
              <a:rPr lang="ru-RU" sz="2000" dirty="0"/>
              <a:t>Никулин Роман - 3 место «бег 400 м».</a:t>
            </a:r>
          </a:p>
        </p:txBody>
      </p:sp>
    </p:spTree>
    <p:extLst>
      <p:ext uri="{BB962C8B-B14F-4D97-AF65-F5344CB8AC3E}">
        <p14:creationId xmlns:p14="http://schemas.microsoft.com/office/powerpoint/2010/main" val="1517821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0A0D32-0EE4-A6DA-2038-AF7CAADF6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>Студенты СФУ стали лучшими </a:t>
            </a:r>
            <a:br>
              <a:rPr lang="ru-RU" sz="2800" dirty="0"/>
            </a:br>
            <a:r>
              <a:rPr lang="ru-RU" sz="2800" dirty="0"/>
              <a:t>на XXXV летней Спартакиаде лиц с ПОДА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8AFD40-62D9-157D-345D-5108D8F7C7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64234" y="1448971"/>
            <a:ext cx="4721186" cy="2420401"/>
          </a:xfrm>
        </p:spPr>
        <p:txBody>
          <a:bodyPr>
            <a:normAutofit fontScale="70000" lnSpcReduction="20000"/>
          </a:bodyPr>
          <a:lstStyle/>
          <a:p>
            <a:pPr algn="l" fontAlgn="base"/>
            <a:r>
              <a:rPr lang="ru-RU" b="1" i="0" dirty="0">
                <a:solidFill>
                  <a:srgbClr val="5F8A96"/>
                </a:solidFill>
                <a:effectLst/>
                <a:latin typeface="opensans"/>
              </a:rPr>
              <a:t>Евгений </a:t>
            </a:r>
            <a:r>
              <a:rPr lang="ru-RU" b="1" i="0" dirty="0" err="1">
                <a:solidFill>
                  <a:srgbClr val="5F8A96"/>
                </a:solidFill>
                <a:effectLst/>
                <a:latin typeface="opensans"/>
              </a:rPr>
              <a:t>Маташов</a:t>
            </a:r>
            <a:r>
              <a:rPr lang="ru-RU" b="0" i="0" dirty="0">
                <a:solidFill>
                  <a:srgbClr val="333333"/>
                </a:solidFill>
                <a:effectLst/>
                <a:latin typeface="opensans"/>
              </a:rPr>
              <a:t> 1 место в дисциплине «прыжки в длину» и занял 2 место в забеге на 100 метров.</a:t>
            </a:r>
          </a:p>
          <a:p>
            <a:pPr algn="l" fontAlgn="base"/>
            <a:r>
              <a:rPr lang="ru-RU" b="1" i="0" dirty="0">
                <a:solidFill>
                  <a:srgbClr val="5F8A96"/>
                </a:solidFill>
                <a:effectLst/>
                <a:latin typeface="opensans"/>
              </a:rPr>
              <a:t>Вадим Осипов</a:t>
            </a:r>
            <a:r>
              <a:rPr lang="ru-RU" b="0" i="0" dirty="0">
                <a:solidFill>
                  <a:srgbClr val="333333"/>
                </a:solidFill>
                <a:effectLst/>
                <a:latin typeface="opensans"/>
              </a:rPr>
              <a:t> 1 место в дартсе и 3 место в пауэрлифтинге.</a:t>
            </a:r>
          </a:p>
          <a:p>
            <a:pPr algn="l" fontAlgn="base"/>
            <a:r>
              <a:rPr lang="ru-RU" b="1" i="0" dirty="0">
                <a:solidFill>
                  <a:srgbClr val="5F8A96"/>
                </a:solidFill>
                <a:effectLst/>
                <a:latin typeface="opensans"/>
              </a:rPr>
              <a:t>Виктор </a:t>
            </a:r>
            <a:r>
              <a:rPr lang="ru-RU" b="1" i="0" dirty="0" err="1">
                <a:solidFill>
                  <a:srgbClr val="5F8A96"/>
                </a:solidFill>
                <a:effectLst/>
                <a:latin typeface="opensans"/>
              </a:rPr>
              <a:t>Сибирин</a:t>
            </a:r>
            <a:r>
              <a:rPr lang="ru-RU" b="0" i="0" dirty="0">
                <a:solidFill>
                  <a:srgbClr val="333333"/>
                </a:solidFill>
                <a:effectLst/>
                <a:latin typeface="opensans"/>
              </a:rPr>
              <a:t>, 2 место в дисциплине «забег на колясках на 400 метров».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8D79775-E4A8-C392-685D-96D8076BA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428" y="1373296"/>
            <a:ext cx="40005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021FBA-CDA7-0401-EBD7-F0C3E6FBE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49" y="3928138"/>
            <a:ext cx="4000499" cy="266908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E4D8F7-D7BC-CD51-98C4-1EE41A63D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428" y="4150162"/>
            <a:ext cx="4000499" cy="2669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72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63" y="260778"/>
            <a:ext cx="9835979" cy="1003817"/>
          </a:xfrm>
        </p:spPr>
        <p:txBody>
          <a:bodyPr>
            <a:normAutofit/>
          </a:bodyPr>
          <a:lstStyle/>
          <a:p>
            <a:r>
              <a:rPr lang="ru-RU" sz="2800" dirty="0"/>
              <a:t>Студенты-спортсмены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71AF7C-58DF-4F4C-8F3C-DFA90EC2C83F}"/>
              </a:ext>
            </a:extLst>
          </p:cNvPr>
          <p:cNvSpPr txBox="1"/>
          <p:nvPr/>
        </p:nvSpPr>
        <p:spPr>
          <a:xfrm>
            <a:off x="407459" y="5209321"/>
            <a:ext cx="29085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Фомичев Илья</a:t>
            </a:r>
            <a:r>
              <a:rPr lang="ru-RU" dirty="0"/>
              <a:t>, студент 1 курса </a:t>
            </a:r>
            <a:r>
              <a:rPr lang="ru-RU" dirty="0" err="1"/>
              <a:t>ИФКСиТ</a:t>
            </a:r>
            <a:r>
              <a:rPr lang="ru-RU" dirty="0"/>
              <a:t> , МС России, спорт слепых, дисциплина - плавание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7F60D2-E446-44AE-AFB2-68C35FF01F24}"/>
              </a:ext>
            </a:extLst>
          </p:cNvPr>
          <p:cNvSpPr txBox="1"/>
          <p:nvPr/>
        </p:nvSpPr>
        <p:spPr>
          <a:xfrm>
            <a:off x="6961136" y="5209321"/>
            <a:ext cx="32819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Пузырев Данила</a:t>
            </a:r>
            <a:r>
              <a:rPr lang="ru-RU" dirty="0"/>
              <a:t>, студент 2 курса </a:t>
            </a:r>
            <a:r>
              <a:rPr lang="ru-RU" dirty="0" err="1"/>
              <a:t>ИФКСиТ</a:t>
            </a:r>
            <a:r>
              <a:rPr lang="ru-RU" dirty="0"/>
              <a:t>, 1 взрослый разряд,  спорт ПОДА, дисциплина - плавание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F9F7806-2A05-4A7E-81B9-1DC0A013C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136" y="1734127"/>
            <a:ext cx="3281952" cy="333669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9717249-8365-4002-8E7A-6E1550BE1E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6"/>
          <a:stretch/>
        </p:blipFill>
        <p:spPr>
          <a:xfrm>
            <a:off x="410980" y="1743982"/>
            <a:ext cx="2751351" cy="337003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1A51132-EBC5-4770-A476-6A85F97CE049}"/>
              </a:ext>
            </a:extLst>
          </p:cNvPr>
          <p:cNvSpPr txBox="1"/>
          <p:nvPr/>
        </p:nvSpPr>
        <p:spPr>
          <a:xfrm>
            <a:off x="3499886" y="5070822"/>
            <a:ext cx="309786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Маташов</a:t>
            </a:r>
            <a:r>
              <a:rPr lang="ru-RU" b="1" dirty="0"/>
              <a:t> Евгений</a:t>
            </a:r>
            <a:r>
              <a:rPr lang="ru-RU" dirty="0"/>
              <a:t>, студент 1 курса магистратуры </a:t>
            </a:r>
            <a:r>
              <a:rPr lang="ru-RU" dirty="0" err="1"/>
              <a:t>ИФКСиТ</a:t>
            </a:r>
            <a:r>
              <a:rPr lang="ru-RU" dirty="0"/>
              <a:t>, КМС России, спорт ПОДА, дисциплина – легкая атлетика, член юниорской сборной РФ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D12A34E-26E0-4EA5-AF11-359FD11EE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329" y="1877583"/>
            <a:ext cx="2137671" cy="304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65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60FDB1-9EC7-87E5-8375-FCC96054B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32" y="689916"/>
            <a:ext cx="3525332" cy="2349303"/>
          </a:xfrm>
          <a:prstGeom prst="rect">
            <a:avLst/>
          </a:prstGeom>
          <a:ln w="76200">
            <a:solidFill>
              <a:schemeClr val="tx2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2A405B-F942-470B-0742-78C23C416B68}"/>
              </a:ext>
            </a:extLst>
          </p:cNvPr>
          <p:cNvSpPr txBox="1"/>
          <p:nvPr/>
        </p:nvSpPr>
        <p:spPr>
          <a:xfrm>
            <a:off x="217278" y="3168817"/>
            <a:ext cx="399884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Никулин Роман</a:t>
            </a:r>
            <a:r>
              <a:rPr lang="ru-RU" dirty="0"/>
              <a:t>, студент 3 курса </a:t>
            </a:r>
            <a:r>
              <a:rPr lang="ru-RU" dirty="0" err="1"/>
              <a:t>ИФКСиТ</a:t>
            </a:r>
            <a:r>
              <a:rPr lang="ru-RU" dirty="0"/>
              <a:t> , спорт ПОДА, дисциплина – керлинг на колясках, член сборной команды Красноярского края по керлингу на колясках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89B66B-620D-463C-B91D-96250B6EC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821" y="611652"/>
            <a:ext cx="3640638" cy="24275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0263D2-046D-4612-A629-B41D9CD41125}"/>
              </a:ext>
            </a:extLst>
          </p:cNvPr>
          <p:cNvSpPr txBox="1"/>
          <p:nvPr/>
        </p:nvSpPr>
        <p:spPr>
          <a:xfrm>
            <a:off x="4470718" y="3177512"/>
            <a:ext cx="39988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Нига</a:t>
            </a:r>
            <a:r>
              <a:rPr lang="ru-RU" b="1" dirty="0"/>
              <a:t> Радислав</a:t>
            </a:r>
            <a:r>
              <a:rPr lang="ru-RU" dirty="0"/>
              <a:t>, студент 1 курса </a:t>
            </a:r>
            <a:r>
              <a:rPr lang="ru-RU" dirty="0" err="1"/>
              <a:t>ИФКСиТ</a:t>
            </a:r>
            <a:r>
              <a:rPr lang="ru-RU" dirty="0"/>
              <a:t>, спорт ПОДА, дисциплина-  следж-хоккей, член сборной команды Красноярского края по следж-хоккею</a:t>
            </a:r>
          </a:p>
        </p:txBody>
      </p:sp>
    </p:spTree>
    <p:extLst>
      <p:ext uri="{BB962C8B-B14F-4D97-AF65-F5344CB8AC3E}">
        <p14:creationId xmlns:p14="http://schemas.microsoft.com/office/powerpoint/2010/main" val="1225492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676FA-7E81-1231-4360-D6368DA4E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6291F01-CCED-1D0A-6CCB-D3C1AB323B11}"/>
              </a:ext>
            </a:extLst>
          </p:cNvPr>
          <p:cNvSpPr txBox="1"/>
          <p:nvPr/>
        </p:nvSpPr>
        <p:spPr>
          <a:xfrm>
            <a:off x="217278" y="3168817"/>
            <a:ext cx="39988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Сибирин</a:t>
            </a:r>
            <a:r>
              <a:rPr lang="ru-RU" b="1" dirty="0"/>
              <a:t> Виктор</a:t>
            </a:r>
            <a:r>
              <a:rPr lang="ru-RU" dirty="0"/>
              <a:t>, студент 2 курса магистратуры </a:t>
            </a:r>
            <a:r>
              <a:rPr lang="ru-RU" dirty="0" err="1"/>
              <a:t>ИФКСиТ</a:t>
            </a:r>
            <a:r>
              <a:rPr lang="ru-RU" dirty="0"/>
              <a:t>, 2-ой разряд, спорт ПОДА,  дисциплина - кёрлинг на колясках. член сборной команды Красноярского края по керлингу на колясках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441566-D4F3-8075-4AE4-1C410587C195}"/>
              </a:ext>
            </a:extLst>
          </p:cNvPr>
          <p:cNvSpPr txBox="1"/>
          <p:nvPr/>
        </p:nvSpPr>
        <p:spPr>
          <a:xfrm>
            <a:off x="3861752" y="518536"/>
            <a:ext cx="39988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Осипов Вадим</a:t>
            </a:r>
            <a:r>
              <a:rPr lang="ru-RU" dirty="0"/>
              <a:t>, студент 1 курса магистратуры </a:t>
            </a:r>
            <a:r>
              <a:rPr lang="ru-RU" dirty="0" err="1"/>
              <a:t>ИФКСиТ</a:t>
            </a:r>
            <a:r>
              <a:rPr lang="ru-RU" dirty="0"/>
              <a:t>,</a:t>
            </a:r>
          </a:p>
          <a:p>
            <a:pPr algn="ctr"/>
            <a:r>
              <a:rPr lang="ru-RU" dirty="0"/>
              <a:t> спорт ПОДА, дисциплина – пауэрлифтинг, дартс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DF3A064-4320-FE08-F6F3-FA20BA06A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01" y="884507"/>
            <a:ext cx="3796393" cy="212598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5E4BC0-FCCC-28CE-D713-51AB44186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619" y="1718865"/>
            <a:ext cx="2711105" cy="313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59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63" y="0"/>
            <a:ext cx="9375965" cy="1266091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  <a:latin typeface="+mn-lt"/>
                <a:ea typeface="Calibri" panose="020F0502020204030204" pitchFamily="34" charset="0"/>
              </a:rPr>
              <a:t>Некоторые проблемы, связанные с вовлечением лиц с инвалидностью и ОВЗ, в регулярную физическую активность</a:t>
            </a:r>
            <a:endParaRPr lang="ru-RU" sz="2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076" y="1266091"/>
            <a:ext cx="9753263" cy="5409027"/>
          </a:xfrm>
        </p:spPr>
        <p:txBody>
          <a:bodyPr>
            <a:normAutofit fontScale="25000" lnSpcReduction="20000"/>
          </a:bodyPr>
          <a:lstStyle/>
          <a:p>
            <a:pPr indent="0" algn="just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дефицит специалистов</a:t>
            </a:r>
            <a:r>
              <a:rPr lang="ru-RU" sz="8000" dirty="0">
                <a:ea typeface="+mj-ea"/>
                <a:cs typeface="+mj-cs"/>
              </a:rPr>
              <a:t>, имеющих профильное образование в области АФК и АС. </a:t>
            </a:r>
          </a:p>
          <a:p>
            <a:pPr indent="0" algn="just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малая распространенность программ ДПО и ПК в области </a:t>
            </a:r>
            <a:r>
              <a:rPr lang="ru-RU" sz="8000" b="1" dirty="0" err="1">
                <a:solidFill>
                  <a:srgbClr val="FF0000"/>
                </a:solidFill>
                <a:ea typeface="+mj-ea"/>
                <a:cs typeface="+mj-cs"/>
              </a:rPr>
              <a:t>АФКиАС</a:t>
            </a: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 и инклюзивной культуры</a:t>
            </a:r>
            <a:r>
              <a:rPr lang="ru-RU" sz="8000" dirty="0">
                <a:ea typeface="+mj-ea"/>
                <a:cs typeface="+mj-cs"/>
              </a:rPr>
              <a:t>, что ограничивает качественную профессиональную подготовку и переподготовку тренеров, инструкторов и специалистов. </a:t>
            </a:r>
          </a:p>
          <a:p>
            <a:pPr indent="0" algn="just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низкая степень доступности спортивных объектов для лиц с ОВЗ и инвалидностью</a:t>
            </a:r>
            <a:r>
              <a:rPr lang="ru-RU" sz="8000" dirty="0">
                <a:ea typeface="+mj-ea"/>
                <a:cs typeface="+mj-cs"/>
              </a:rPr>
              <a:t>. Многие спортивные сооружения и тренировочные залы не имеют специализированных устройств (пандусы, лифты и т.д.), что затрудняет их использование для целей АФК и АС. </a:t>
            </a:r>
          </a:p>
          <a:p>
            <a:pPr indent="0" algn="just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низкая степень информированности инвалидов и лиц с ОВЗ</a:t>
            </a:r>
            <a:r>
              <a:rPr lang="ru-RU" sz="8000" dirty="0">
                <a:ea typeface="+mj-ea"/>
                <a:cs typeface="+mj-cs"/>
              </a:rPr>
              <a:t> о существующих услугах и возможностях занятий физкультурно-оздоровительной деятельностью и адаптивным спортом.</a:t>
            </a:r>
          </a:p>
          <a:p>
            <a:pPr indent="0" algn="just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FF0000"/>
                </a:solidFill>
                <a:ea typeface="+mj-ea"/>
                <a:cs typeface="+mj-cs"/>
              </a:rPr>
              <a:t>существующие в обществе ложные стереотипы и предрассудки</a:t>
            </a:r>
            <a:r>
              <a:rPr lang="ru-RU" sz="8000" dirty="0">
                <a:ea typeface="+mj-ea"/>
                <a:cs typeface="+mj-cs"/>
              </a:rPr>
              <a:t>, связанные с инвалидностью, что препятствует организации занятий по АФК и АС, в том числе и в инклюзивной форме.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C743AC-9D9A-2B82-7BF6-E0CB174954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1" y="1414177"/>
            <a:ext cx="647448" cy="6445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94E934-9E74-62F2-B90B-52A5C1B20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8" y="2371241"/>
            <a:ext cx="647448" cy="64451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213C9C-1BEF-B47F-C8E0-4581E3CBBF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4" y="3429000"/>
            <a:ext cx="647448" cy="6445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8FB349-33EC-70C8-B4D1-77F80E42CE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3" y="4794710"/>
            <a:ext cx="647448" cy="6445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EE6224-DE3F-73D7-B4FC-19E6FF5C18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28" y="5913312"/>
            <a:ext cx="64623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49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52187C-F8C7-1F64-42C8-39C4DDC1C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17" y="2180492"/>
            <a:ext cx="1911869" cy="270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5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E4C2B-6295-6338-F3F7-F24C4EBE5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219" y="260778"/>
            <a:ext cx="9457710" cy="906839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СФУ сегодня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0427ECC1-A7AC-C4BF-5513-769055E943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9186484"/>
              </p:ext>
            </p:extLst>
          </p:nvPr>
        </p:nvGraphicFramePr>
        <p:xfrm>
          <a:off x="6074975" y="1521934"/>
          <a:ext cx="5659825" cy="2949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Объект 2">
            <a:extLst>
              <a:ext uri="{FF2B5EF4-FFF2-40B4-BE49-F238E27FC236}">
                <a16:creationId xmlns:a16="http://schemas.microsoft.com/office/drawing/2014/main" id="{4792A202-368A-3B8A-F000-AA8FF0808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484027"/>
            <a:ext cx="5408951" cy="4137284"/>
          </a:xfrm>
        </p:spPr>
        <p:txBody>
          <a:bodyPr>
            <a:normAutofit fontScale="92500" lnSpcReduction="10000"/>
          </a:bodyPr>
          <a:lstStyle/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коло </a:t>
            </a:r>
            <a:r>
              <a:rPr lang="ru-RU" sz="1800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25 тысяч студентов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что составляет около 37% от общего количества студентов региона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28 спортивных секций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спортивные сооружения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3 плавательных бассейна, зал единоборств, лыжная база, 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МСК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«Радуга», 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МСК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 «Сопка», МФК, спортивный корпус №7, стадион «Перья-3»), открытые футбольные поля, спортивные площадки, залы для настольного тенниса, тренажерные залы, многофункциональные спортивные залы.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</a:rPr>
              <a:t>спортивные мероприятия Университета 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(спартакиады, играх и др.)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</a:rPr>
              <a:t>участие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 в р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егиональных, всероссийских, международных  соревнованиях, 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чемпионатах, </a:t>
            </a:r>
            <a:r>
              <a:rPr lang="ru-RU" sz="18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фестивалях, </a:t>
            </a:r>
            <a:r>
              <a:rPr lang="ru-RU" sz="1800" dirty="0">
                <a:solidFill>
                  <a:schemeClr val="tx1"/>
                </a:solidFill>
                <a:ea typeface="Calibri" panose="020F0502020204030204" pitchFamily="34" charset="0"/>
              </a:rPr>
              <a:t>Универсиаде.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ВФСК «ГТО»</a:t>
            </a:r>
            <a:endParaRPr lang="ru-RU" sz="1800" b="1" dirty="0">
              <a:solidFill>
                <a:schemeClr val="tx1"/>
              </a:solidFill>
              <a:effectLst/>
              <a:ea typeface="Calibri" panose="020F0502020204030204" pitchFamily="34" charset="0"/>
            </a:endParaRPr>
          </a:p>
          <a:p>
            <a:pPr indent="450215" algn="just">
              <a:lnSpc>
                <a:spcPct val="106000"/>
              </a:lnSpc>
              <a:spcAft>
                <a:spcPts val="800"/>
              </a:spcAft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800"/>
              </a:spcAft>
            </a:pP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6000"/>
              </a:lnSpc>
              <a:spcAft>
                <a:spcPts val="8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721593-21F2-967B-4AE0-DCD32597C56B}"/>
              </a:ext>
            </a:extLst>
          </p:cNvPr>
          <p:cNvSpPr txBox="1"/>
          <p:nvPr/>
        </p:nvSpPr>
        <p:spPr>
          <a:xfrm>
            <a:off x="6074975" y="4697073"/>
            <a:ext cx="54089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около 2500 </a:t>
            </a:r>
            <a:r>
              <a:rPr lang="ru-RU" dirty="0"/>
              <a:t>обучающихся с отклонениями в состоянии здоровья, из них </a:t>
            </a:r>
            <a:r>
              <a:rPr lang="ru-RU" b="1" dirty="0"/>
              <a:t>278</a:t>
            </a:r>
            <a:r>
              <a:rPr lang="ru-RU" dirty="0"/>
              <a:t> обучающихся с инвалидностью в 2023-2024, </a:t>
            </a:r>
            <a:r>
              <a:rPr lang="ru-RU" b="1" dirty="0"/>
              <a:t>251</a:t>
            </a:r>
            <a:r>
              <a:rPr lang="ru-RU" dirty="0"/>
              <a:t> – в 2024-2025 </a:t>
            </a:r>
          </a:p>
        </p:txBody>
      </p:sp>
    </p:spTree>
    <p:extLst>
      <p:ext uri="{BB962C8B-B14F-4D97-AF65-F5344CB8AC3E}">
        <p14:creationId xmlns:p14="http://schemas.microsoft.com/office/powerpoint/2010/main" val="510536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</a:rPr>
              <a:t>Цель проекта </a:t>
            </a:r>
            <a:r>
              <a:rPr lang="ru-RU" sz="2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«Центр возможностей» </a:t>
            </a:r>
            <a:r>
              <a:rPr lang="ru-RU" sz="2800" dirty="0" err="1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АФКиАС</a:t>
            </a:r>
            <a:r>
              <a:rPr lang="ru-RU" sz="28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» 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842" y="1622083"/>
            <a:ext cx="10733649" cy="2105855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5000"/>
              </a:lnSpc>
              <a:buNone/>
            </a:pPr>
            <a:r>
              <a:rPr lang="ru-RU" sz="240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Организация физкультурной, спортивной и рекреационной деятельности обучающихся с ОВЗ и инвалидностью за счет обеспечения условий, направленных на удовлетворение потребностей обучающихся в систематических занятиях адаптивной физической культурой и адаптивным спортом как в рамках образовательного процесса, так и за его пределами.</a:t>
            </a:r>
            <a:endParaRPr lang="ru-RU" sz="2400" dirty="0">
              <a:solidFill>
                <a:schemeClr val="tx1"/>
              </a:solidFill>
              <a:effectLst/>
              <a:ea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54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484370"/>
            <a:ext cx="10034722" cy="185221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400" b="1" u="none" dirty="0"/>
              <a:t>Создаются условия </a:t>
            </a:r>
            <a:r>
              <a:rPr lang="ru-RU" sz="2400" u="none" dirty="0"/>
              <a:t>для участия обучающихся с отклонениями в состоянии здоровья в физкультурных и спортивно-массовых мероприятиях в инклюзивном формате при использовании инфраструктуры Университета. </a:t>
            </a:r>
          </a:p>
          <a:p>
            <a:pPr marL="0" indent="0" algn="just">
              <a:buNone/>
            </a:pPr>
            <a:r>
              <a:rPr lang="ru-RU" sz="2400" dirty="0"/>
              <a:t>Май 2024 </a:t>
            </a:r>
          </a:p>
          <a:p>
            <a:pPr marL="0" indent="0" algn="just">
              <a:buNone/>
            </a:pPr>
            <a:r>
              <a:rPr lang="ru-RU" sz="2400" dirty="0"/>
              <a:t>Марафон здоровья - 170 чел</a:t>
            </a:r>
          </a:p>
          <a:p>
            <a:pPr marL="0" indent="0" algn="just">
              <a:buNone/>
            </a:pPr>
            <a:r>
              <a:rPr lang="ru-RU" sz="2400" dirty="0"/>
              <a:t>Инклюзивный настольный теннис – 46 чел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375965" cy="726774"/>
          </a:xfrm>
        </p:spPr>
        <p:txBody>
          <a:bodyPr/>
          <a:lstStyle/>
          <a:p>
            <a:r>
              <a:rPr lang="ru-RU" sz="2800" dirty="0"/>
              <a:t>День спорта СФУ. Май 2024г.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25D9ED3-B0AE-4993-AD29-65450BAB4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2265" y="3583091"/>
            <a:ext cx="3717546" cy="278815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B0D6660-620B-440E-8197-7DBD7A63C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63" y="3583092"/>
            <a:ext cx="3627623" cy="27544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5EE0D3C-F211-406D-A481-7F9D27C43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416" y="3583090"/>
            <a:ext cx="3627622" cy="278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57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AE615-A39B-07A4-0BAC-36FAD48B1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1DD81-EC1F-0E98-2C7C-17F70FC17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51" y="260779"/>
            <a:ext cx="9959926" cy="726774"/>
          </a:xfrm>
        </p:spPr>
        <p:txBody>
          <a:bodyPr>
            <a:normAutofit/>
          </a:bodyPr>
          <a:lstStyle/>
          <a:p>
            <a:r>
              <a:rPr lang="ru-RU" sz="2800" dirty="0"/>
              <a:t>Инклюзивный </a:t>
            </a:r>
            <a:r>
              <a:rPr lang="ru-RU" sz="2800" dirty="0" err="1"/>
              <a:t>фиджитал</a:t>
            </a:r>
            <a:r>
              <a:rPr lang="ru-RU" sz="2800" dirty="0"/>
              <a:t>-настольный теннис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C08E42-2573-4228-04A6-FCD3C7872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3645" y="1434905"/>
            <a:ext cx="4312553" cy="5162316"/>
          </a:xfrm>
        </p:spPr>
        <p:txBody>
          <a:bodyPr>
            <a:noAutofit/>
          </a:bodyPr>
          <a:lstStyle/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400" dirty="0"/>
              <a:t>1. 30 участников (3 команды по 10 чел) + 30 участников (15 команд по 2 чел)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400" dirty="0"/>
              <a:t>2. Инклюзивные соревнования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endParaRPr lang="ru-RU" sz="2400" dirty="0"/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400" dirty="0"/>
              <a:t>Инклюзивные соревнования в </a:t>
            </a:r>
            <a:r>
              <a:rPr lang="ru-RU" sz="2400" dirty="0" err="1"/>
              <a:t>фиджитал</a:t>
            </a:r>
            <a:r>
              <a:rPr lang="ru-RU" sz="2400" dirty="0"/>
              <a:t> формате.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400" dirty="0"/>
              <a:t>3. С</a:t>
            </a:r>
            <a:r>
              <a:rPr lang="ru-RU" sz="2200" dirty="0"/>
              <a:t>оревнования включает в себя: 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Courier New" panose="02070309020205020404" pitchFamily="49" charset="0"/>
              <a:buChar char="-"/>
              <a:tabLst>
                <a:tab pos="-450215" algn="l"/>
                <a:tab pos="990600" algn="l"/>
              </a:tabLst>
            </a:pPr>
            <a:r>
              <a:rPr lang="ru-RU" sz="2200" dirty="0"/>
              <a:t>цифровой этап;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Font typeface="Courier New" panose="02070309020205020404" pitchFamily="49" charset="0"/>
              <a:buChar char="-"/>
              <a:tabLst>
                <a:tab pos="-450215" algn="l"/>
                <a:tab pos="990600" algn="l"/>
              </a:tabLst>
            </a:pPr>
            <a:r>
              <a:rPr lang="ru-RU" sz="2200" dirty="0"/>
              <a:t>физический этап.</a:t>
            </a:r>
          </a:p>
          <a:p>
            <a:pPr marL="0" lvl="2" indent="0" algn="just">
              <a:lnSpc>
                <a:spcPct val="100000"/>
              </a:lnSpc>
              <a:spcBef>
                <a:spcPts val="0"/>
              </a:spcBef>
              <a:buNone/>
              <a:tabLst>
                <a:tab pos="990600" algn="l"/>
              </a:tabLst>
            </a:pPr>
            <a:r>
              <a:rPr lang="ru-RU" sz="2400" dirty="0"/>
              <a:t>4. Соревнования по системе с выбыванием после 2 поражений и розыгрышем всех мест.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9A8F610-58D5-DDE1-DA81-A653E0A2CB69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212" y="1562348"/>
            <a:ext cx="3316410" cy="503487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ED3550A3-0CEA-1178-FF89-FF3286D1FCD6}"/>
              </a:ext>
            </a:extLst>
          </p:cNvPr>
          <p:cNvSpPr/>
          <p:nvPr/>
        </p:nvSpPr>
        <p:spPr>
          <a:xfrm>
            <a:off x="7423822" y="2978834"/>
            <a:ext cx="436099" cy="45016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393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4C6A7D-B603-88F9-627A-C09E34AE7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656" y="2528973"/>
            <a:ext cx="8860317" cy="4329027"/>
          </a:xfrm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02F9BC90-8CFD-C36E-996C-B43DBE50A85F}"/>
              </a:ext>
            </a:extLst>
          </p:cNvPr>
          <p:cNvSpPr txBox="1">
            <a:spLocks/>
          </p:cNvSpPr>
          <p:nvPr/>
        </p:nvSpPr>
        <p:spPr>
          <a:xfrm>
            <a:off x="334963" y="1308294"/>
            <a:ext cx="9538228" cy="13504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Теннисный стол, ракетки, мячи, сетка для настольного тенниса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ТВ, Игровая консоль </a:t>
            </a:r>
            <a:r>
              <a:rPr lang="en-US" sz="2400" dirty="0"/>
              <a:t>Nintendo Switch</a:t>
            </a:r>
            <a:r>
              <a:rPr lang="ru-RU" sz="2400" dirty="0"/>
              <a:t>, </a:t>
            </a:r>
            <a:r>
              <a:rPr lang="pt-BR" sz="2400" dirty="0"/>
              <a:t>Игра Mario Tennis Aces (Nintendo Switch, Русская версия)</a:t>
            </a: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400" b="1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ru-RU" sz="2400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400" dirty="0"/>
          </a:p>
          <a:p>
            <a:pPr marL="0" indent="0" algn="just">
              <a:buFont typeface="Arial" panose="020B0604020202020204" pitchFamily="34" charset="0"/>
              <a:buNone/>
            </a:pPr>
            <a:endParaRPr lang="ru-RU" sz="24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D0FAC18-A35D-9D5C-C001-D286431BE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8"/>
            <a:ext cx="9835979" cy="1003817"/>
          </a:xfrm>
        </p:spPr>
        <p:txBody>
          <a:bodyPr>
            <a:normAutofit/>
          </a:bodyPr>
          <a:lstStyle/>
          <a:p>
            <a:r>
              <a:rPr lang="ru-RU" sz="2800" dirty="0"/>
              <a:t>Инклюзивный </a:t>
            </a:r>
            <a:r>
              <a:rPr lang="ru-RU" sz="2800" dirty="0" err="1"/>
              <a:t>фиджитал</a:t>
            </a:r>
            <a:r>
              <a:rPr lang="ru-RU" sz="2800" dirty="0"/>
              <a:t>- теннис. Май 2024. </a:t>
            </a:r>
          </a:p>
        </p:txBody>
      </p:sp>
    </p:spTree>
    <p:extLst>
      <p:ext uri="{BB962C8B-B14F-4D97-AF65-F5344CB8AC3E}">
        <p14:creationId xmlns:p14="http://schemas.microsoft.com/office/powerpoint/2010/main" val="70610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328728"/>
            <a:ext cx="10034722" cy="869723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Инклюзивный </a:t>
            </a:r>
            <a:r>
              <a:rPr lang="ru-RU" sz="2000" dirty="0" err="1"/>
              <a:t>фиджитал</a:t>
            </a:r>
            <a:r>
              <a:rPr lang="ru-RU" sz="2000" dirty="0"/>
              <a:t>-настольный теннис привлекает внимание все большего числа студентов с ОВЗ и инвалидностью.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Участников-30 чел.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888807" cy="726774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Инклюзивный </a:t>
            </a:r>
            <a:r>
              <a:rPr lang="ru-RU" sz="2800" dirty="0" err="1"/>
              <a:t>фиджитал</a:t>
            </a:r>
            <a:r>
              <a:rPr lang="ru-RU" sz="2800" dirty="0"/>
              <a:t>-теннис. </a:t>
            </a:r>
            <a:br>
              <a:rPr lang="ru-RU" sz="2800" dirty="0"/>
            </a:br>
            <a:r>
              <a:rPr lang="ru-RU" sz="2800" dirty="0"/>
              <a:t>В рамках проекта «Стирая грани». Ноябрь 2024.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A611B6-07AA-4989-A572-3A1F469581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2" b="13036"/>
          <a:stretch/>
        </p:blipFill>
        <p:spPr>
          <a:xfrm>
            <a:off x="542662" y="2310865"/>
            <a:ext cx="9827023" cy="384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87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2"/>
          </p:nvPr>
        </p:nvSpPr>
        <p:spPr>
          <a:xfrm>
            <a:off x="334963" y="1328728"/>
            <a:ext cx="10034722" cy="2100272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Предпочтение отдается </a:t>
            </a:r>
            <a:r>
              <a:rPr lang="ru-RU" sz="2000" b="1" dirty="0"/>
              <a:t>инклюзивным форматам </a:t>
            </a:r>
            <a:r>
              <a:rPr lang="ru-RU" sz="2000" u="none" dirty="0"/>
              <a:t>спортивно-массовых общеуниверситетских мероприятий с приглашением всех желающих  и партнерских организаций.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Марафон здоровья – 250 чел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Настольные игры – 100 чел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/>
              <a:t>Цифровой теннис – 50 чел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VR </a:t>
            </a:r>
            <a:r>
              <a:rPr lang="ru-RU" sz="2000" dirty="0"/>
              <a:t>следж-хоккей – 20 чел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EE7E7982-441E-F77C-5712-D096B17D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63" y="260779"/>
            <a:ext cx="9888807" cy="726774"/>
          </a:xfrm>
        </p:spPr>
        <p:txBody>
          <a:bodyPr>
            <a:normAutofit/>
          </a:bodyPr>
          <a:lstStyle/>
          <a:p>
            <a:r>
              <a:rPr lang="ru-RU" sz="2800" dirty="0" err="1"/>
              <a:t>УниверСПОРТФест</a:t>
            </a:r>
            <a:r>
              <a:rPr lang="ru-RU" sz="2800" dirty="0"/>
              <a:t>. Сентябрь 2024.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988432-54D3-450A-8935-06E3F1F1C7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3" y="3667328"/>
            <a:ext cx="3906523" cy="292989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FD19F01-2559-40C5-9B7A-2617BDD2FA4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198" y="3667328"/>
            <a:ext cx="3906526" cy="29298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94C400-2159-4BE9-A0D2-950367552A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086" y="3667327"/>
            <a:ext cx="3906525" cy="292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3536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template">
  <a:themeElements>
    <a:clrScheme name="Брендбук ИФКСИТ">
      <a:dk1>
        <a:sysClr val="windowText" lastClr="000000"/>
      </a:dk1>
      <a:lt1>
        <a:sysClr val="window" lastClr="FFFFFF"/>
      </a:lt1>
      <a:dk2>
        <a:srgbClr val="6CBD98"/>
      </a:dk2>
      <a:lt2>
        <a:srgbClr val="FFFFFF"/>
      </a:lt2>
      <a:accent1>
        <a:srgbClr val="E63331"/>
      </a:accent1>
      <a:accent2>
        <a:srgbClr val="6CBD98"/>
      </a:accent2>
      <a:accent3>
        <a:srgbClr val="74B3D7"/>
      </a:accent3>
      <a:accent4>
        <a:srgbClr val="FFFFFF"/>
      </a:accent4>
      <a:accent5>
        <a:srgbClr val="FFFFFF"/>
      </a:accent5>
      <a:accent6>
        <a:srgbClr val="FFFFFF"/>
      </a:accent6>
      <a:hlink>
        <a:srgbClr val="E63331"/>
      </a:hlink>
      <a:folHlink>
        <a:srgbClr val="E63331"/>
      </a:folHlink>
    </a:clrScheme>
    <a:fontScheme name="Comissioner">
      <a:majorFont>
        <a:latin typeface="Commissioner ExtraBold"/>
        <a:ea typeface=""/>
        <a:cs typeface=""/>
      </a:majorFont>
      <a:minorFont>
        <a:latin typeface="Commissioner 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_презентации_для_сотрудников_СФУ" id="{ED124D31-8CD6-48A7-BAB1-E460A06693CB}" vid="{40CB5C3F-DFE9-474D-81A4-37D889C5F7F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</Template>
  <TotalTime>1002</TotalTime>
  <Words>1047</Words>
  <Application>Microsoft Office PowerPoint</Application>
  <PresentationFormat>Широкоэкранный</PresentationFormat>
  <Paragraphs>87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Commissioner ExtraBold</vt:lpstr>
      <vt:lpstr>Commissioner Light</vt:lpstr>
      <vt:lpstr>Courier New</vt:lpstr>
      <vt:lpstr>opensans</vt:lpstr>
      <vt:lpstr>Times New Roman</vt:lpstr>
      <vt:lpstr>presentation_template</vt:lpstr>
      <vt:lpstr>Вовлечение обучающихся СФУ в физическую активность в инклюзивном формате</vt:lpstr>
      <vt:lpstr>Некоторые проблемы, связанные с вовлечением лиц с инвалидностью и ОВЗ, в регулярную физическую активность</vt:lpstr>
      <vt:lpstr>СФУ сегодня</vt:lpstr>
      <vt:lpstr>Цель проекта «Центр возможностей» АФКиАС» </vt:lpstr>
      <vt:lpstr>День спорта СФУ. Май 2024г.</vt:lpstr>
      <vt:lpstr>Инклюзивный фиджитал-настольный теннис</vt:lpstr>
      <vt:lpstr>Инклюзивный фиджитал- теннис. Май 2024. </vt:lpstr>
      <vt:lpstr>Инклюзивный фиджитал-теннис.  В рамках проекта «Стирая грани». Ноябрь 2024. </vt:lpstr>
      <vt:lpstr>УниверСПОРТФест. Сентябрь 2024. </vt:lpstr>
      <vt:lpstr>Инклюзивный фиджитал-мини гольф.  В рамках проекта «Стирая грани». Ноябрь 2024. </vt:lpstr>
      <vt:lpstr>Инклюзивный фиджитал-мини гольф</vt:lpstr>
      <vt:lpstr>Соревнования по плаванию. В рамках проекта «Стирая грани». Ноябрь 2024. </vt:lpstr>
      <vt:lpstr>Абилимпикс</vt:lpstr>
      <vt:lpstr>Результаты проекта  в 2023-2024гг. Абилимпикс</vt:lpstr>
      <vt:lpstr>Студенты ИФКСиТ стали победителями и призерами в Чемпионате Красноярского края в дисциплине «Легкая атлетика» в спорте лиц с ПОДА</vt:lpstr>
      <vt:lpstr>Студенты СФУ стали лучшими  на XXXV летней Спартакиаде лиц с ПОДА</vt:lpstr>
      <vt:lpstr>Студенты-спортсмены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ILAN</dc:creator>
  <cp:lastModifiedBy>user</cp:lastModifiedBy>
  <cp:revision>97</cp:revision>
  <dcterms:created xsi:type="dcterms:W3CDTF">2024-03-27T05:53:54Z</dcterms:created>
  <dcterms:modified xsi:type="dcterms:W3CDTF">2025-04-02T13:11:05Z</dcterms:modified>
</cp:coreProperties>
</file>