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322" r:id="rId4"/>
    <p:sldId id="323" r:id="rId5"/>
    <p:sldId id="325" r:id="rId6"/>
    <p:sldId id="292" r:id="rId7"/>
    <p:sldId id="312" r:id="rId8"/>
    <p:sldId id="32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56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9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4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58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87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35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91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547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52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68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26EC-4095-419A-BE60-8BB273E37694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6E703-C844-4730-AD83-31B18496E7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1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20.userapi.com/impg/CoddSLi6a4_vSQWt7yaBuS3-2RHDwV79T3u4Fw/II1HBJxGkc4.jpg?size=807x459&amp;quality=96&amp;sign=81400e96098bb4a5cf3eb40ded8f2505&amp;c_uniq_tag=aUqB6x7PFWkxnCC30rEzEwgY8FFt3bT5RZ7qaNk_k8I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43029" cy="696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07983"/>
            <a:ext cx="9144000" cy="108581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НАЦИОНАЛЬНЫЙ ЧЕМПИОНАТ «АБИЛИМПИКС-2024»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25-29 октября 2024</a:t>
            </a:r>
          </a:p>
        </p:txBody>
      </p:sp>
      <p:pic>
        <p:nvPicPr>
          <p:cNvPr id="6" name="Picture 2" descr="https://sun9-20.userapi.com/impg/CoddSLi6a4_vSQWt7yaBuS3-2RHDwV79T3u4Fw/II1HBJxGkc4.jpg?size=807x459&amp;quality=96&amp;sign=81400e96098bb4a5cf3eb40ded8f2505&amp;c_uniq_tag=aUqB6x7PFWkxnCC30rEzEwgY8FFt3bT5RZ7qaNk_k8I&amp;type=album">
            <a:extLst>
              <a:ext uri="{FF2B5EF4-FFF2-40B4-BE49-F238E27FC236}">
                <a16:creationId xmlns:a16="http://schemas.microsoft.com/office/drawing/2014/main" id="{2B9D6B98-A045-443C-9D3C-FAD1D70618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5" t="10171" r="43155" b="52988"/>
          <a:stretch/>
        </p:blipFill>
        <p:spPr bwMode="auto">
          <a:xfrm>
            <a:off x="1815478" y="3898899"/>
            <a:ext cx="10236821" cy="256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DEE9E1-47FD-4C2E-A4DE-DB3244829222}"/>
              </a:ext>
            </a:extLst>
          </p:cNvPr>
          <p:cNvSpPr txBox="1"/>
          <p:nvPr/>
        </p:nvSpPr>
        <p:spPr>
          <a:xfrm>
            <a:off x="2236792" y="4402197"/>
            <a:ext cx="98155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Рабочее совещание по вопросам подготовки сборной Красноярского края</a:t>
            </a:r>
            <a:b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к участию в Национальном чемпионате</a:t>
            </a:r>
          </a:p>
          <a:p>
            <a:pPr algn="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«Абилимпикс»-2024 </a:t>
            </a:r>
          </a:p>
        </p:txBody>
      </p:sp>
    </p:spTree>
    <p:extLst>
      <p:ext uri="{BB962C8B-B14F-4D97-AF65-F5344CB8AC3E}">
        <p14:creationId xmlns:p14="http://schemas.microsoft.com/office/powerpoint/2010/main" val="379961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02162"/>
            <a:ext cx="8836269" cy="5620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82448" y="100131"/>
            <a:ext cx="9144000" cy="52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Компетенции, принимающие участие в НЧА-2024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30054" y="0"/>
            <a:ext cx="326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25-29 октября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(гостиный двор)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г. Москва, ул. Ильинки, 4</a:t>
            </a:r>
          </a:p>
        </p:txBody>
      </p:sp>
      <p:graphicFrame>
        <p:nvGraphicFramePr>
          <p:cNvPr id="10" name="Таблица 10">
            <a:extLst>
              <a:ext uri="{FF2B5EF4-FFF2-40B4-BE49-F238E27FC236}">
                <a16:creationId xmlns:a16="http://schemas.microsoft.com/office/drawing/2014/main" id="{BA42FBB6-289F-449D-B5E2-3E28FC690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895455"/>
              </p:ext>
            </p:extLst>
          </p:nvPr>
        </p:nvGraphicFramePr>
        <p:xfrm>
          <a:off x="314932" y="836916"/>
          <a:ext cx="5666767" cy="5545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703">
                  <a:extLst>
                    <a:ext uri="{9D8B030D-6E8A-4147-A177-3AD203B41FA5}">
                      <a16:colId xmlns:a16="http://schemas.microsoft.com/office/drawing/2014/main" val="2062234129"/>
                    </a:ext>
                  </a:extLst>
                </a:gridCol>
                <a:gridCol w="2814064">
                  <a:extLst>
                    <a:ext uri="{9D8B030D-6E8A-4147-A177-3AD203B41FA5}">
                      <a16:colId xmlns:a16="http://schemas.microsoft.com/office/drawing/2014/main" val="871865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Компетенция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Категория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1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Веб-дизайн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7416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Веб-разработка (программирование)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0901938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Визаж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957087"/>
                  </a:ext>
                </a:extLst>
              </a:tr>
              <a:tr h="1041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Выпечка осетинских пирогов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3273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Выпечка хлебобулочных изделий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6586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Вязание крючком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28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Вязание спицами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9210536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Дизайн персонажей (анимация)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1580998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Жестовое искусство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5390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Инженерный дизайн (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CAD)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САПР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49919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Информационная безопасность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0574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Карвинг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3667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Клининг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5986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Кондитерское дело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8578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Ландшафтный дизайн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7370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Массажист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7428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Мастер пищевого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Артдекора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77980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Мастер по обработке цифровой информации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9271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Мастер по приготовлению пиццы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1950664"/>
                  </a:ext>
                </a:extLst>
              </a:tr>
            </a:tbl>
          </a:graphicData>
        </a:graphic>
      </p:graphicFrame>
      <p:graphicFrame>
        <p:nvGraphicFramePr>
          <p:cNvPr id="12" name="Таблица 10">
            <a:extLst>
              <a:ext uri="{FF2B5EF4-FFF2-40B4-BE49-F238E27FC236}">
                <a16:creationId xmlns:a16="http://schemas.microsoft.com/office/drawing/2014/main" id="{26DFEFA5-3A06-4A5D-B3EA-B24C21A3C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136468"/>
              </p:ext>
            </p:extLst>
          </p:nvPr>
        </p:nvGraphicFramePr>
        <p:xfrm>
          <a:off x="6340477" y="836916"/>
          <a:ext cx="5498492" cy="5526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7992">
                  <a:extLst>
                    <a:ext uri="{9D8B030D-6E8A-4147-A177-3AD203B41FA5}">
                      <a16:colId xmlns:a16="http://schemas.microsoft.com/office/drawing/2014/main" val="2062234129"/>
                    </a:ext>
                  </a:extLst>
                </a:gridCol>
                <a:gridCol w="2730500">
                  <a:extLst>
                    <a:ext uri="{9D8B030D-6E8A-4147-A177-3AD203B41FA5}">
                      <a16:colId xmlns:a16="http://schemas.microsoft.com/office/drawing/2014/main" val="871865734"/>
                    </a:ext>
                  </a:extLst>
                </a:gridCol>
              </a:tblGrid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Компетенция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Категория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1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Ногтевой сервис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8919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Парикмахерское искусство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030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Поварское дело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0870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Полиграфическое дело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8810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Промышленная робототехника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79812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Разработчик виртуальной и дополненной реальности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8807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и обслуживание автомобиля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42610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обуви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8822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Ресторанный сервис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789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Сварочные технологии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3161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Сетевое и системное администрирование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5077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Слесарное дело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6347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Столярное дело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Студенты,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4161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Сухое строительство и штукатурные работы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8473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Флористика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3158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Фотограф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Специалисты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9575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Электропривод и автоматика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Школьники, Студенты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52698414"/>
                  </a:ext>
                </a:extLst>
              </a:tr>
            </a:tbl>
          </a:graphicData>
        </a:graphic>
      </p:graphicFrame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599BC0A-D532-446F-8FAE-95D1ED64FA3A}"/>
              </a:ext>
            </a:extLst>
          </p:cNvPr>
          <p:cNvCxnSpPr/>
          <p:nvPr/>
        </p:nvCxnSpPr>
        <p:spPr>
          <a:xfrm>
            <a:off x="6153150" y="836916"/>
            <a:ext cx="0" cy="55454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32AA86D-76F5-4A12-AA5C-A1E5EEDA0B16}"/>
              </a:ext>
            </a:extLst>
          </p:cNvPr>
          <p:cNvSpPr txBox="1"/>
          <p:nvPr/>
        </p:nvSpPr>
        <p:spPr>
          <a:xfrm>
            <a:off x="1545980" y="6496097"/>
            <a:ext cx="8388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</a:rPr>
              <a:t>+ презентационная компетенция – </a:t>
            </a:r>
            <a:r>
              <a:rPr lang="ru-RU" sz="1600" b="1" dirty="0"/>
              <a:t>разработчик мобильных приложений (студенты)</a:t>
            </a:r>
          </a:p>
        </p:txBody>
      </p:sp>
    </p:spTree>
    <p:extLst>
      <p:ext uri="{BB962C8B-B14F-4D97-AF65-F5344CB8AC3E}">
        <p14:creationId xmlns:p14="http://schemas.microsoft.com/office/powerpoint/2010/main" val="379804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02162"/>
            <a:ext cx="8836269" cy="5620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453" y="102162"/>
            <a:ext cx="9144000" cy="52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Эксперты отобранные для судейства НЧА-2024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D33F3A2-9B55-4E79-8F2E-A667EE78A9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710525"/>
              </p:ext>
            </p:extLst>
          </p:nvPr>
        </p:nvGraphicFramePr>
        <p:xfrm>
          <a:off x="321800" y="1443832"/>
          <a:ext cx="5492943" cy="499506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632075">
                  <a:extLst>
                    <a:ext uri="{9D8B030D-6E8A-4147-A177-3AD203B41FA5}">
                      <a16:colId xmlns:a16="http://schemas.microsoft.com/office/drawing/2014/main" val="3868512474"/>
                    </a:ext>
                  </a:extLst>
                </a:gridCol>
                <a:gridCol w="2860868">
                  <a:extLst>
                    <a:ext uri="{9D8B030D-6E8A-4147-A177-3AD203B41FA5}">
                      <a16:colId xmlns:a16="http://schemas.microsoft.com/office/drawing/2014/main" val="3880782860"/>
                    </a:ext>
                  </a:extLst>
                </a:gridCol>
              </a:tblGrid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эксперта</a:t>
                      </a: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Компетенция</a:t>
                      </a: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436993540"/>
                  </a:ext>
                </a:extLst>
              </a:tr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</a:rPr>
                        <a:t>Обозюк</a:t>
                      </a:r>
                      <a:r>
                        <a:rPr lang="ru-RU" sz="1400" u="none" strike="noStrike" dirty="0">
                          <a:effectLst/>
                        </a:rPr>
                        <a:t> Мария Эдуардовна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Бисероплетение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790098066"/>
                  </a:ext>
                </a:extLst>
              </a:tr>
              <a:tr h="2676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Папина Оксана Валерьевна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Визаж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2309500604"/>
                  </a:ext>
                </a:extLst>
              </a:tr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Бачевская Наталья Николаевна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Выпечка осетинских пирогов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1192072282"/>
                  </a:ext>
                </a:extLst>
              </a:tr>
              <a:tr h="3366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Нескуба Ольга Николаевна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Вязание спицами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1298231056"/>
                  </a:ext>
                </a:extLst>
              </a:tr>
              <a:tr h="310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Чилинбаева Надежда Ивановна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Карвинг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3585655036"/>
                  </a:ext>
                </a:extLst>
              </a:tr>
              <a:tr h="466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Килина Любовь Юрьевна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Мастер по приготовлению пиццы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148297199"/>
                  </a:ext>
                </a:extLst>
              </a:tr>
              <a:tr h="4539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Простакишин Даниил Сергеевич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Ремонт и обслуживание автомобилей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1112744482"/>
                  </a:ext>
                </a:extLst>
              </a:tr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Крынцов Павел алексеевич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Ремонт обуви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2894009036"/>
                  </a:ext>
                </a:extLst>
              </a:tr>
              <a:tr h="3625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Цуканов Олег Петрович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Сварочные технологии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2864787382"/>
                  </a:ext>
                </a:extLst>
              </a:tr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Карл Елена Анатольевна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Флористика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1321449455"/>
                  </a:ext>
                </a:extLst>
              </a:tr>
              <a:tr h="328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Ким Ирина Анатольевна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Швея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3283082388"/>
                  </a:ext>
                </a:extLst>
              </a:tr>
              <a:tr h="310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Николаенко Юрий Викторович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Электропривод и автоматика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224919678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4FD9B75-DFAB-4FA4-BBC5-51A9950AB2FF}"/>
              </a:ext>
            </a:extLst>
          </p:cNvPr>
          <p:cNvSpPr txBox="1"/>
          <p:nvPr/>
        </p:nvSpPr>
        <p:spPr>
          <a:xfrm>
            <a:off x="5758518" y="2660927"/>
            <a:ext cx="1759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гл. эксперт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3B112846-6F65-4774-960A-B4D6D18AF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384193"/>
              </p:ext>
            </p:extLst>
          </p:nvPr>
        </p:nvGraphicFramePr>
        <p:xfrm>
          <a:off x="6311306" y="1018011"/>
          <a:ext cx="5492943" cy="160977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632075">
                  <a:extLst>
                    <a:ext uri="{9D8B030D-6E8A-4147-A177-3AD203B41FA5}">
                      <a16:colId xmlns:a16="http://schemas.microsoft.com/office/drawing/2014/main" val="3868512474"/>
                    </a:ext>
                  </a:extLst>
                </a:gridCol>
                <a:gridCol w="2860868">
                  <a:extLst>
                    <a:ext uri="{9D8B030D-6E8A-4147-A177-3AD203B41FA5}">
                      <a16:colId xmlns:a16="http://schemas.microsoft.com/office/drawing/2014/main" val="3880782860"/>
                    </a:ext>
                  </a:extLst>
                </a:gridCol>
              </a:tblGrid>
              <a:tr h="413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эксперта ПРЕЗЕНТАЦИОННОЙ КОМПЕТЕНЦИИ</a:t>
                      </a: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Компетенция</a:t>
                      </a: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436993540"/>
                  </a:ext>
                </a:extLst>
              </a:tr>
              <a:tr h="413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Курбатов Николай Николаевич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Разработчик 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мобильных</a:t>
                      </a:r>
                      <a:r>
                        <a:rPr lang="ru-RU" sz="1400" u="none" strike="noStrike" dirty="0">
                          <a:effectLst/>
                        </a:rPr>
                        <a:t> приложений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790098066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</a:rPr>
                        <a:t>Бортновская</a:t>
                      </a:r>
                      <a:r>
                        <a:rPr lang="ru-RU" sz="1400" u="none" strike="noStrike" dirty="0">
                          <a:effectLst/>
                        </a:rPr>
                        <a:t> Надежда Викторовна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73" marR="8273" marT="8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Архитектор будущего –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нейросетевое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искусство</a:t>
                      </a:r>
                    </a:p>
                  </a:txBody>
                  <a:tcPr marL="8273" marR="8273" marT="8273" marB="0" anchor="ctr"/>
                </a:tc>
                <a:extLst>
                  <a:ext uri="{0D108BD9-81ED-4DB2-BD59-A6C34878D82A}">
                    <a16:rowId xmlns:a16="http://schemas.microsoft.com/office/drawing/2014/main" val="2309500604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0F8331A-B480-45F0-ABC6-9D45A8378D0E}"/>
              </a:ext>
            </a:extLst>
          </p:cNvPr>
          <p:cNvSpPr txBox="1"/>
          <p:nvPr/>
        </p:nvSpPr>
        <p:spPr>
          <a:xfrm>
            <a:off x="8930054" y="0"/>
            <a:ext cx="326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25-29 октября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(гостиный двор)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г. Москва, ул. Ильинки, 4</a:t>
            </a:r>
          </a:p>
        </p:txBody>
      </p:sp>
    </p:spTree>
    <p:extLst>
      <p:ext uri="{BB962C8B-B14F-4D97-AF65-F5344CB8AC3E}">
        <p14:creationId xmlns:p14="http://schemas.microsoft.com/office/powerpoint/2010/main" val="137206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A5FFFC1-2C59-47EE-8925-468909502A8C}"/>
              </a:ext>
            </a:extLst>
          </p:cNvPr>
          <p:cNvSpPr/>
          <p:nvPr/>
        </p:nvSpPr>
        <p:spPr>
          <a:xfrm>
            <a:off x="0" y="102162"/>
            <a:ext cx="8836269" cy="5620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047F16-681B-4122-97FE-FE8C2D1C2DA7}"/>
              </a:ext>
            </a:extLst>
          </p:cNvPr>
          <p:cNvSpPr txBox="1">
            <a:spLocks/>
          </p:cNvSpPr>
          <p:nvPr/>
        </p:nvSpPr>
        <p:spPr>
          <a:xfrm>
            <a:off x="0" y="135299"/>
            <a:ext cx="9144000" cy="52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 по ответственным за сопровождение команды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A6397B23-ACBF-4070-B069-2BCA97724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3" y="697321"/>
            <a:ext cx="11401167" cy="55469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Руководитель команды – </a:t>
            </a:r>
            <a:r>
              <a:rPr lang="ru-RU" b="1" dirty="0" err="1"/>
              <a:t>Журова</a:t>
            </a:r>
            <a:r>
              <a:rPr lang="ru-RU" b="1" dirty="0"/>
              <a:t> Наталья Валерьевна</a:t>
            </a:r>
          </a:p>
          <a:p>
            <a:pPr marL="0" indent="0">
              <a:buNone/>
            </a:pPr>
            <a:r>
              <a:rPr lang="ru-RU" b="1" dirty="0"/>
              <a:t>Руководитель РЦРДА – Батынская Оксана Юрьевна, тел. 89130313821</a:t>
            </a:r>
          </a:p>
          <a:p>
            <a:pPr marL="0" indent="0">
              <a:buNone/>
            </a:pPr>
            <a:r>
              <a:rPr lang="ru-RU" b="1" dirty="0"/>
              <a:t>Тим-лидер - Юрченко Надежда Александровна, тел. 89232946716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/>
              <a:t>Ответственное лицо за ежедневную новостную ленту в г. Москва (фото съемка, видео-съемка) – Карасев Максим Владиславович, 89234527780</a:t>
            </a:r>
          </a:p>
          <a:p>
            <a:pPr marL="0" indent="0">
              <a:buNone/>
            </a:pPr>
            <a:r>
              <a:rPr lang="ru-RU" b="1" dirty="0"/>
              <a:t>Ответственное лица за своевременное размещение новостей в социальных сетях – Юрченко Надежда Александровна, 89232946716,  Зимина Ирина Геннадьевна 89130345433</a:t>
            </a:r>
          </a:p>
          <a:p>
            <a:pPr marL="0" indent="0">
              <a:buNone/>
            </a:pPr>
            <a:r>
              <a:rPr lang="ru-RU" b="1" dirty="0"/>
              <a:t>Ответственное лицо за сбор протоколов по итогам соревнований – Степанец Наталья Юрьевна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! Протоколы соревнований для формирования общего медального зачета команды направлять Степанец Наталье Юрьевне ЕЖЕДНЕВНО! 89029473958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! Командировочные документы (при необходимости) сдавать Юрченко Надежде Александровне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u="sng" dirty="0">
                <a:solidFill>
                  <a:srgbClr val="FF0000"/>
                </a:solidFill>
              </a:rPr>
              <a:t>РЦРДА обеспечивает перелет, проживание участника и эксперта за счет РЦРДА.</a:t>
            </a:r>
          </a:p>
          <a:p>
            <a:pPr marL="0" indent="0">
              <a:buNone/>
            </a:pPr>
            <a:r>
              <a:rPr lang="ru-RU" b="1" u="sng" dirty="0">
                <a:solidFill>
                  <a:srgbClr val="FF0000"/>
                </a:solidFill>
              </a:rPr>
              <a:t>Сопровождение, сотрудники организаций(дополнительно), родители – за счет своих организаций или за свой счет!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70A5232-985F-4AC7-B137-77743A02CC59}"/>
              </a:ext>
            </a:extLst>
          </p:cNvPr>
          <p:cNvSpPr/>
          <p:nvPr/>
        </p:nvSpPr>
        <p:spPr>
          <a:xfrm>
            <a:off x="0" y="4464909"/>
            <a:ext cx="66314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17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A5FFFC1-2C59-47EE-8925-468909502A8C}"/>
              </a:ext>
            </a:extLst>
          </p:cNvPr>
          <p:cNvSpPr/>
          <p:nvPr/>
        </p:nvSpPr>
        <p:spPr>
          <a:xfrm>
            <a:off x="0" y="102162"/>
            <a:ext cx="8836269" cy="5620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047F16-681B-4122-97FE-FE8C2D1C2DA7}"/>
              </a:ext>
            </a:extLst>
          </p:cNvPr>
          <p:cNvSpPr txBox="1">
            <a:spLocks/>
          </p:cNvSpPr>
          <p:nvPr/>
        </p:nvSpPr>
        <p:spPr>
          <a:xfrm>
            <a:off x="0" y="135299"/>
            <a:ext cx="9144000" cy="52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 по самолету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A6397B23-ACBF-4070-B069-2BCA97724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697321"/>
            <a:ext cx="7305675" cy="4227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Красноярск – Москва</a:t>
            </a:r>
          </a:p>
          <a:p>
            <a:pPr marL="0" indent="0">
              <a:buNone/>
            </a:pPr>
            <a:r>
              <a:rPr lang="ru-RU" sz="2400" b="1" dirty="0"/>
              <a:t>Вылет: </a:t>
            </a:r>
            <a:r>
              <a:rPr lang="ru-RU" u="sng" dirty="0"/>
              <a:t>24.10.2024 в 07.10 </a:t>
            </a:r>
            <a:r>
              <a:rPr lang="ru-RU" dirty="0"/>
              <a:t>(время по КРСК)</a:t>
            </a:r>
          </a:p>
          <a:p>
            <a:pPr marL="0" indent="0">
              <a:buNone/>
            </a:pPr>
            <a:r>
              <a:rPr lang="ru-RU" sz="2400" b="1" dirty="0"/>
              <a:t>Рейс: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UT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572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Москва – Красноярск</a:t>
            </a:r>
          </a:p>
          <a:p>
            <a:pPr marL="0" indent="0">
              <a:buNone/>
            </a:pPr>
            <a:r>
              <a:rPr lang="ru-RU" sz="2400" b="1" dirty="0"/>
              <a:t>Вылет: </a:t>
            </a:r>
            <a:r>
              <a:rPr lang="ru-RU" u="sng" dirty="0"/>
              <a:t>29.10.2024 в 21.30 </a:t>
            </a:r>
            <a:r>
              <a:rPr lang="ru-RU" dirty="0"/>
              <a:t>(время МСК)</a:t>
            </a:r>
          </a:p>
          <a:p>
            <a:pPr marL="0" indent="0">
              <a:buNone/>
            </a:pPr>
            <a:r>
              <a:rPr lang="ru-RU" sz="2400" b="1" dirty="0"/>
              <a:t>Рейс: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UT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571</a:t>
            </a:r>
            <a:endParaRPr lang="ru-RU" b="1" dirty="0"/>
          </a:p>
          <a:p>
            <a:pPr marL="0" indent="0">
              <a:buNone/>
            </a:pPr>
            <a:r>
              <a:rPr lang="ru-RU" b="1" u="sng" dirty="0">
                <a:solidFill>
                  <a:srgbClr val="FF0000"/>
                </a:solidFill>
              </a:rPr>
              <a:t>БАГАЖ предусмотрен 20 кг.</a:t>
            </a: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70A5232-985F-4AC7-B137-77743A02CC59}"/>
              </a:ext>
            </a:extLst>
          </p:cNvPr>
          <p:cNvSpPr/>
          <p:nvPr/>
        </p:nvSpPr>
        <p:spPr>
          <a:xfrm>
            <a:off x="0" y="4464909"/>
            <a:ext cx="66314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rgbClr val="FF0000"/>
              </a:solidFill>
            </a:endParaRPr>
          </a:p>
          <a:p>
            <a:pPr algn="ctr"/>
            <a:r>
              <a:rPr lang="ru-RU" sz="3200" b="1" u="sng" dirty="0">
                <a:solidFill>
                  <a:srgbClr val="FF0000"/>
                </a:solidFill>
              </a:rPr>
              <a:t>Питание в самолете не предусмотрено!!!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После посадки в самолет сдать все посадочные Юрченко Н.А.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28891637-CFC4-43A6-A462-E629E282D45A}"/>
              </a:ext>
            </a:extLst>
          </p:cNvPr>
          <p:cNvCxnSpPr/>
          <p:nvPr/>
        </p:nvCxnSpPr>
        <p:spPr>
          <a:xfrm>
            <a:off x="6715125" y="875016"/>
            <a:ext cx="0" cy="55454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Объект 2">
            <a:extLst>
              <a:ext uri="{FF2B5EF4-FFF2-40B4-BE49-F238E27FC236}">
                <a16:creationId xmlns:a16="http://schemas.microsoft.com/office/drawing/2014/main" id="{90D7D0FE-84F3-4816-993B-86DD8D0BB788}"/>
              </a:ext>
            </a:extLst>
          </p:cNvPr>
          <p:cNvSpPr txBox="1">
            <a:spLocks/>
          </p:cNvSpPr>
          <p:nvPr/>
        </p:nvSpPr>
        <p:spPr>
          <a:xfrm>
            <a:off x="6715125" y="1508780"/>
            <a:ext cx="5333996" cy="4474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От РЦРДА (г. Красноярск, ул. Курчатова, 15) будет организован трансфер до аэропорта.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Желающим воспользоваться трансфером – подать заявку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i="1" dirty="0"/>
              <a:t>Юрченко Надежде Александровне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тел. </a:t>
            </a:r>
            <a:r>
              <a:rPr lang="ru-RU" b="1" dirty="0"/>
              <a:t>89232946716</a:t>
            </a:r>
            <a:r>
              <a:rPr lang="ru-RU" dirty="0"/>
              <a:t> </a:t>
            </a:r>
            <a:r>
              <a:rPr lang="ru-RU" b="1" u="sng" dirty="0">
                <a:solidFill>
                  <a:srgbClr val="FF0000"/>
                </a:solidFill>
              </a:rPr>
              <a:t>до 10.10.2024</a:t>
            </a:r>
          </a:p>
        </p:txBody>
      </p:sp>
    </p:spTree>
    <p:extLst>
      <p:ext uri="{BB962C8B-B14F-4D97-AF65-F5344CB8AC3E}">
        <p14:creationId xmlns:p14="http://schemas.microsoft.com/office/powerpoint/2010/main" val="153585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27AEF3B-6380-44D4-B1BD-9CD64DEDC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" y="1253331"/>
            <a:ext cx="10677526" cy="708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гостиница </a:t>
            </a:r>
            <a:r>
              <a:rPr lang="ru-RU" b="1" dirty="0"/>
              <a:t>Славянка 3*</a:t>
            </a:r>
            <a:r>
              <a:rPr lang="ru-RU" dirty="0"/>
              <a:t> (г. Москва, Суворовская площадь, д. 2/3)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A5FFFC1-2C59-47EE-8925-468909502A8C}"/>
              </a:ext>
            </a:extLst>
          </p:cNvPr>
          <p:cNvSpPr/>
          <p:nvPr/>
        </p:nvSpPr>
        <p:spPr>
          <a:xfrm>
            <a:off x="0" y="102162"/>
            <a:ext cx="8836269" cy="5620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047F16-681B-4122-97FE-FE8C2D1C2DA7}"/>
              </a:ext>
            </a:extLst>
          </p:cNvPr>
          <p:cNvSpPr txBox="1">
            <a:spLocks/>
          </p:cNvSpPr>
          <p:nvPr/>
        </p:nvSpPr>
        <p:spPr>
          <a:xfrm>
            <a:off x="82453" y="102162"/>
            <a:ext cx="9144000" cy="52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Проживание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D7CA184-88C7-453A-ACE2-F8CEA4C9B26D}"/>
              </a:ext>
            </a:extLst>
          </p:cNvPr>
          <p:cNvSpPr/>
          <p:nvPr/>
        </p:nvSpPr>
        <p:spPr>
          <a:xfrm>
            <a:off x="895351" y="2481858"/>
            <a:ext cx="100203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+ Завтрак (с 25 по 29 октября)</a:t>
            </a:r>
          </a:p>
          <a:p>
            <a:endParaRPr lang="ru-RU" sz="3200" dirty="0"/>
          </a:p>
          <a:p>
            <a:r>
              <a:rPr lang="ru-RU" sz="3200" b="1" dirty="0">
                <a:solidFill>
                  <a:srgbClr val="FF0000"/>
                </a:solidFill>
              </a:rPr>
              <a:t>24.10.2024 – завтрак в гостинице не предусмотрен</a:t>
            </a: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По прилету в г. Москва сдать в автобусе (по дороге в гостиницу) сдать все паспорта Степанец Н.Ю., Юрченко </a:t>
            </a:r>
            <a:r>
              <a:rPr lang="ru-RU" sz="3200" b="1" dirty="0" err="1">
                <a:solidFill>
                  <a:srgbClr val="FF0000"/>
                </a:solidFill>
              </a:rPr>
              <a:t>Н.А.для</a:t>
            </a:r>
            <a:r>
              <a:rPr lang="ru-RU" sz="3200" b="1" dirty="0">
                <a:solidFill>
                  <a:srgbClr val="FF0000"/>
                </a:solidFill>
              </a:rPr>
              <a:t> обеспечения заселения в гостиницу</a:t>
            </a:r>
          </a:p>
        </p:txBody>
      </p:sp>
    </p:spTree>
    <p:extLst>
      <p:ext uri="{BB962C8B-B14F-4D97-AF65-F5344CB8AC3E}">
        <p14:creationId xmlns:p14="http://schemas.microsoft.com/office/powerpoint/2010/main" val="743542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26525"/>
            <a:ext cx="7508631" cy="109903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026877" y="23651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62453" y="1657245"/>
            <a:ext cx="116956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200" dirty="0"/>
              <a:t>Паспорт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Документы подтверждающие инвалидность (МСЭ, ИПРА, ПМПК)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Страховка жизни и здоровья </a:t>
            </a:r>
            <a:r>
              <a:rPr lang="ru-RU" sz="2200" dirty="0">
                <a:solidFill>
                  <a:srgbClr val="FF0000"/>
                </a:solidFill>
              </a:rPr>
              <a:t>(выдаст РЦРДА – Юрченко Надежда Александровна в Москве)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Доверенность/согласие (нотариально заверенное) </a:t>
            </a:r>
            <a:r>
              <a:rPr lang="ru-RU" sz="2200" u="sng" dirty="0"/>
              <a:t>для несовершеннолетнего участника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Наличие санитарной книжки </a:t>
            </a:r>
            <a:r>
              <a:rPr lang="ru-RU" sz="2200" u="sng" dirty="0"/>
              <a:t>у кого прописано в конкурсном задании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Медицинский полис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-1181534" y="113262"/>
            <a:ext cx="78915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пакет документов: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77B6090-D283-44A0-B5E9-4268B611A43E}"/>
              </a:ext>
            </a:extLst>
          </p:cNvPr>
          <p:cNvSpPr/>
          <p:nvPr/>
        </p:nvSpPr>
        <p:spPr>
          <a:xfrm>
            <a:off x="591079" y="4435684"/>
            <a:ext cx="45905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После получения электронных билетов на самолет – </a:t>
            </a:r>
            <a:r>
              <a:rPr lang="ru-RU" sz="2000" u="sng" dirty="0"/>
              <a:t>выверить паспортные данные во избежание снятия с рейса участников команды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0B8AFD-0403-4A97-AEFE-7D14FF60C13B}"/>
              </a:ext>
            </a:extLst>
          </p:cNvPr>
          <p:cNvSpPr/>
          <p:nvPr/>
        </p:nvSpPr>
        <p:spPr>
          <a:xfrm>
            <a:off x="5963180" y="509740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Ответственность за предоставление недостоверных сведений (паспортные данные, сведения о состоянии здоровья – справки МСЭ, заключения ПМПК) несет в полном объеме Центр компетенции</a:t>
            </a:r>
          </a:p>
          <a:p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Расходы на подготовку участников к НЧА - ЦКА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D33839-8C28-49FC-9C41-FEA52D5C1384}"/>
              </a:ext>
            </a:extLst>
          </p:cNvPr>
          <p:cNvSpPr txBox="1"/>
          <p:nvPr/>
        </p:nvSpPr>
        <p:spPr>
          <a:xfrm>
            <a:off x="-190500" y="3520049"/>
            <a:ext cx="1015021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9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8707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26525"/>
            <a:ext cx="7508631" cy="109903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-2172135" y="113262"/>
            <a:ext cx="122389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формы, тренировочный процесс: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774EE63-B769-4D93-89D2-F51EF412032B}"/>
              </a:ext>
            </a:extLst>
          </p:cNvPr>
          <p:cNvSpPr/>
          <p:nvPr/>
        </p:nvSpPr>
        <p:spPr>
          <a:xfrm>
            <a:off x="342899" y="2061686"/>
            <a:ext cx="9058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Ответственное лицо за выдачу формы для команды </a:t>
            </a:r>
          </a:p>
          <a:p>
            <a:r>
              <a:rPr lang="ru-RU" sz="2400" i="1">
                <a:latin typeface="Times New Roman" panose="02020603050405020304" pitchFamily="18" charset="0"/>
                <a:ea typeface="Times New Roman" panose="02020603050405020304" pitchFamily="18" charset="0"/>
              </a:rPr>
              <a:t>Винцукевич Рамиля Исламгалеевна</a:t>
            </a:r>
            <a:r>
              <a:rPr lang="ru-RU" sz="2400">
                <a:latin typeface="Times New Roman" panose="02020603050405020304" pitchFamily="18" charset="0"/>
                <a:ea typeface="Times New Roman" panose="02020603050405020304" pitchFamily="18" charset="0"/>
              </a:rPr>
              <a:t>, тел. </a:t>
            </a:r>
            <a:r>
              <a:rPr lang="ru-RU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89233606001</a:t>
            </a:r>
            <a:r>
              <a:rPr lang="ru-RU" sz="240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75A6FA4-2AC7-46CA-9096-112C30DDB443}"/>
              </a:ext>
            </a:extLst>
          </p:cNvPr>
          <p:cNvSpPr/>
          <p:nvPr/>
        </p:nvSpPr>
        <p:spPr>
          <a:xfrm>
            <a:off x="342900" y="2751590"/>
            <a:ext cx="929605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Обращаем Ваше внимание, что повторно комплекты формы не выдаются!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Ответственность за сохранность комплектов одежды несет Центр компетенции.</a:t>
            </a: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ЕЖЕНЕДЕЛЬНОЕ предоставление фото, видео-отчетов подготовки участников к НЧА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Направлять  Зиминой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Ирине Геннадьевне,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Ziminairinochka@mail.ru</a:t>
            </a:r>
            <a:endParaRPr lang="ru-RU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1719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821</Words>
  <Application>Microsoft Office PowerPoint</Application>
  <PresentationFormat>Широкоэкранный</PresentationFormat>
  <Paragraphs>185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Журова</dc:creator>
  <cp:lastModifiedBy>Юрченко Надежда Александровна</cp:lastModifiedBy>
  <cp:revision>84</cp:revision>
  <dcterms:created xsi:type="dcterms:W3CDTF">2022-09-12T03:25:36Z</dcterms:created>
  <dcterms:modified xsi:type="dcterms:W3CDTF">2024-10-09T08:46:09Z</dcterms:modified>
</cp:coreProperties>
</file>