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4" r:id="rId2"/>
    <p:sldId id="286" r:id="rId3"/>
    <p:sldId id="287" r:id="rId4"/>
    <p:sldId id="288" r:id="rId5"/>
    <p:sldId id="289" r:id="rId6"/>
    <p:sldId id="291" r:id="rId7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DBDFF"/>
    <a:srgbClr val="E4C8E3"/>
    <a:srgbClr val="FF7C80"/>
    <a:srgbClr val="FF5050"/>
    <a:srgbClr val="CC99FF"/>
    <a:srgbClr val="333399"/>
    <a:srgbClr val="000099"/>
    <a:srgbClr val="003366"/>
    <a:srgbClr val="CCFFFF"/>
    <a:srgbClr val="B7D7C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-55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62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b="1" kern="1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Направления ПОДГОТОВКИ</a:t>
            </a:r>
            <a:endParaRPr lang="ru-R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c:rich>
      </c:tx>
      <c:layout>
        <c:manualLayout>
          <c:xMode val="edge"/>
          <c:yMode val="edge"/>
          <c:x val="0.11014361300075592"/>
          <c:y val="2.1578851502159956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59868843258975601"/>
          <c:y val="0.38209658218952192"/>
          <c:w val="0.39245625231805892"/>
          <c:h val="0.5087153450081034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Направления</c:v>
                </c:pt>
              </c:strCache>
            </c:strRef>
          </c:tx>
          <c:spPr>
            <a:ln cap="rnd">
              <a:solidFill>
                <a:srgbClr val="FFFFFF"/>
              </a:solidFill>
              <a:bevel/>
            </a:ln>
          </c:spPr>
          <c:explosion val="13"/>
          <c:dPt>
            <c:idx val="0"/>
            <c:spPr>
              <a:solidFill>
                <a:schemeClr val="accent2"/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55-4A10-BD7C-AEAF7552737A}"/>
              </c:ext>
            </c:extLst>
          </c:dPt>
          <c:dPt>
            <c:idx val="1"/>
            <c:spPr>
              <a:solidFill>
                <a:schemeClr val="accent4"/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55-4A10-BD7C-AEAF7552737A}"/>
              </c:ext>
            </c:extLst>
          </c:dPt>
          <c:dPt>
            <c:idx val="2"/>
            <c:spPr>
              <a:solidFill>
                <a:schemeClr val="accent6"/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55-4A10-BD7C-AEAF7552737A}"/>
              </c:ext>
            </c:extLst>
          </c:dPt>
          <c:dPt>
            <c:idx val="3"/>
            <c:spPr>
              <a:solidFill>
                <a:schemeClr val="accent2">
                  <a:lumMod val="6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955-4A10-BD7C-AEAF7552737A}"/>
              </c:ext>
            </c:extLst>
          </c:dPt>
          <c:dPt>
            <c:idx val="4"/>
            <c:spPr>
              <a:solidFill>
                <a:schemeClr val="accent4">
                  <a:lumMod val="6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955-4A10-BD7C-AEAF7552737A}"/>
              </c:ext>
            </c:extLst>
          </c:dPt>
          <c:dPt>
            <c:idx val="5"/>
            <c:spPr>
              <a:solidFill>
                <a:schemeClr val="accent6">
                  <a:lumMod val="6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955-4A10-BD7C-AEAF7552737A}"/>
              </c:ext>
            </c:extLst>
          </c:dPt>
          <c:dPt>
            <c:idx val="6"/>
            <c:explosion val="26"/>
            <c:spPr>
              <a:solidFill>
                <a:schemeClr val="accent2">
                  <a:lumMod val="80000"/>
                  <a:lumOff val="2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955-4A10-BD7C-AEAF7552737A}"/>
              </c:ext>
            </c:extLst>
          </c:dPt>
          <c:dPt>
            <c:idx val="7"/>
            <c:spPr>
              <a:solidFill>
                <a:schemeClr val="accent4">
                  <a:lumMod val="80000"/>
                  <a:lumOff val="2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955-4A10-BD7C-AEAF7552737A}"/>
              </c:ext>
            </c:extLst>
          </c:dPt>
          <c:dPt>
            <c:idx val="8"/>
            <c:spPr>
              <a:solidFill>
                <a:schemeClr val="accent6">
                  <a:lumMod val="80000"/>
                  <a:lumOff val="2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955-4A10-BD7C-AEAF7552737A}"/>
              </c:ext>
            </c:extLst>
          </c:dPt>
          <c:dPt>
            <c:idx val="9"/>
            <c:explosion val="17"/>
            <c:spPr>
              <a:solidFill>
                <a:schemeClr val="accent2">
                  <a:lumMod val="8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A955-4A10-BD7C-AEAF7552737A}"/>
              </c:ext>
            </c:extLst>
          </c:dPt>
          <c:dPt>
            <c:idx val="10"/>
            <c:spPr>
              <a:solidFill>
                <a:schemeClr val="accent4">
                  <a:lumMod val="80000"/>
                </a:schemeClr>
              </a:solidFill>
              <a:ln cap="rnd">
                <a:solidFill>
                  <a:srgbClr val="FFFFFF"/>
                </a:solidFill>
                <a:beve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A955-4A10-BD7C-AEAF7552737A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chemeClr val="tx1"/>
                        </a:solidFill>
                      </a:rPr>
                      <a:t>23%</a:t>
                    </a:r>
                    <a:endParaRPr lang="ru-RU" dirty="0"/>
                  </a:p>
                </c:rich>
              </c:tx>
              <c:dLblPos val="inEnd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955-4A10-BD7C-AEAF7552737A}"/>
                </c:ext>
              </c:extLst>
            </c:dLbl>
            <c:dLbl>
              <c:idx val="1"/>
              <c:layout>
                <c:manualLayout>
                  <c:x val="-6.7223073769666949E-2"/>
                  <c:y val="-4.89632636194837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955-4A10-BD7C-AEAF7552737A}"/>
                </c:ext>
              </c:extLst>
            </c:dLbl>
            <c:dLbl>
              <c:idx val="2"/>
              <c:layout>
                <c:manualLayout>
                  <c:x val="4.806793953747221E-2"/>
                  <c:y val="2.40507436570428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955-4A10-BD7C-AEAF7552737A}"/>
                </c:ext>
              </c:extLst>
            </c:dLbl>
            <c:dLbl>
              <c:idx val="3"/>
              <c:layout>
                <c:manualLayout>
                  <c:x val="1.223868455551258E-2"/>
                  <c:y val="1.35068412419490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A955-4A10-BD7C-AEAF7552737A}"/>
                </c:ext>
              </c:extLst>
            </c:dLbl>
            <c:dLbl>
              <c:idx val="4"/>
              <c:layout>
                <c:manualLayout>
                  <c:x val="2.4970855532844812E-3"/>
                  <c:y val="2.38134048263019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A955-4A10-BD7C-AEAF7552737A}"/>
                </c:ext>
              </c:extLst>
            </c:dLbl>
            <c:dLbl>
              <c:idx val="5"/>
              <c:layout>
                <c:manualLayout>
                  <c:x val="-4.2856308261272485E-2"/>
                  <c:y val="-6.571457989410244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A955-4A10-BD7C-AEAF7552737A}"/>
                </c:ext>
              </c:extLst>
            </c:dLbl>
            <c:dLbl>
              <c:idx val="6"/>
              <c:layout>
                <c:manualLayout>
                  <c:x val="3.1812228152027763E-2"/>
                  <c:y val="-2.95438903470400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A955-4A10-BD7C-AEAF7552737A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ru-RU" sz="1000" dirty="0" smtClean="0">
                        <a:solidFill>
                          <a:schemeClr val="tx1"/>
                        </a:solidFill>
                      </a:rPr>
                      <a:t>24%</a:t>
                    </a:r>
                    <a:endParaRPr lang="ru-RU" dirty="0"/>
                  </a:p>
                </c:rich>
              </c:tx>
              <c:dLblPos val="inEnd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A955-4A10-BD7C-AEAF7552737A}"/>
                </c:ext>
              </c:extLst>
            </c:dLbl>
            <c:dLbl>
              <c:idx val="9"/>
              <c:layout>
                <c:manualLayout>
                  <c:x val="5.7231811152704676E-2"/>
                  <c:y val="-4.11068331313135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ru-RU" sz="1000" dirty="0" smtClean="0">
                        <a:solidFill>
                          <a:schemeClr val="tx1"/>
                        </a:solidFill>
                      </a:rPr>
                      <a:t>2%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7.3826341424711589E-2"/>
                      <c:h val="8.744444444444442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A955-4A10-BD7C-AEAF7552737A}"/>
                </c:ext>
              </c:extLst>
            </c:dLbl>
            <c:dLbl>
              <c:idx val="10"/>
              <c:layout>
                <c:manualLayout>
                  <c:x val="8.6642938010138698E-2"/>
                  <c:y val="-7.677190391635731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A955-4A10-BD7C-AEAF755273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1"/>
                <c:pt idx="0">
                  <c:v>Информационные системы и программирование</c:v>
                </c:pt>
                <c:pt idx="1">
                  <c:v>Поварское и кондитерское дело</c:v>
                </c:pt>
                <c:pt idx="2">
                  <c:v>Технологии индустрии красоты</c:v>
                </c:pt>
                <c:pt idx="3">
                  <c:v>Технология парикмахерского искусства</c:v>
                </c:pt>
                <c:pt idx="4">
                  <c:v>Мастер отделочных строительных и декоративных работ</c:v>
                </c:pt>
                <c:pt idx="5">
                  <c:v>Мастер отделочных строительных и декоративных работ</c:v>
                </c:pt>
                <c:pt idx="6">
                  <c:v>Повар, кондитер</c:v>
                </c:pt>
                <c:pt idx="7">
                  <c:v>Парикмахер</c:v>
                </c:pt>
                <c:pt idx="8">
                  <c:v>Мастер по ремонту и обслуживанию автомобилей</c:v>
                </c:pt>
                <c:pt idx="9">
                  <c:v>Торговое дело</c:v>
                </c:pt>
                <c:pt idx="10">
                  <c:v>Туризм и гостеприимство</c:v>
                </c:pt>
              </c:strCache>
            </c:strRef>
          </c:cat>
          <c:val>
            <c:numRef>
              <c:f>Лист1!$B$2:$B$12</c:f>
              <c:numCache>
                <c:formatCode>Основной</c:formatCode>
                <c:ptCount val="11"/>
                <c:pt idx="0">
                  <c:v>359</c:v>
                </c:pt>
                <c:pt idx="1">
                  <c:v>182</c:v>
                </c:pt>
                <c:pt idx="2">
                  <c:v>190</c:v>
                </c:pt>
                <c:pt idx="3">
                  <c:v>89</c:v>
                </c:pt>
                <c:pt idx="4">
                  <c:v>26</c:v>
                </c:pt>
                <c:pt idx="5">
                  <c:v>53</c:v>
                </c:pt>
                <c:pt idx="6">
                  <c:v>187</c:v>
                </c:pt>
                <c:pt idx="7">
                  <c:v>45</c:v>
                </c:pt>
                <c:pt idx="8">
                  <c:v>381</c:v>
                </c:pt>
                <c:pt idx="9">
                  <c:v>29</c:v>
                </c:pt>
                <c:pt idx="10">
                  <c:v>30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A955-4A10-BD7C-AEAF7552737A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6.4628692375735139E-2"/>
          <c:y val="0.11843923988599819"/>
          <c:w val="0.52495602881075465"/>
          <c:h val="0.88156076011400153"/>
        </c:manualLayout>
      </c:layout>
      <c:spPr>
        <a:noFill/>
        <a:ln>
          <a:solidFill>
            <a:srgbClr val="FFFFFF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/>
              <a:t>Контингент СПО</a:t>
            </a: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15742486449041643"/>
          <c:y val="0.18212281378037171"/>
          <c:w val="0.78020978982059996"/>
          <c:h val="0.63848196086672948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Pt>
            <c:idx val="1"/>
            <c:spPr>
              <a:ln w="34925" cap="rnd">
                <a:solidFill>
                  <a:schemeClr val="accent2">
                    <a:lumMod val="75000"/>
                  </a:schemeClr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FAD-427C-8067-9B614DC18677}"/>
              </c:ext>
            </c:extLst>
          </c:dPt>
          <c:dPt>
            <c:idx val="2"/>
            <c:spPr>
              <a:ln w="34925" cap="rnd">
                <a:solidFill>
                  <a:schemeClr val="accent2">
                    <a:lumMod val="75000"/>
                  </a:schemeClr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FAD-427C-8067-9B614DC18677}"/>
              </c:ext>
            </c:extLst>
          </c:dPt>
          <c:dLbls>
            <c:dLbl>
              <c:idx val="0"/>
              <c:layout>
                <c:manualLayout>
                  <c:x val="-9.0545315380407554E-2"/>
                  <c:y val="-0.1236986263908136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AD-427C-8067-9B614DC18677}"/>
                </c:ext>
              </c:extLst>
            </c:dLbl>
            <c:dLbl>
              <c:idx val="1"/>
              <c:layout>
                <c:manualLayout>
                  <c:x val="-1.570690055362764E-2"/>
                  <c:y val="8.0879871101685735E-2"/>
                </c:manualLayout>
              </c:layout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AD-427C-8067-9B614DC18677}"/>
                </c:ext>
              </c:extLst>
            </c:dLbl>
            <c:dLbl>
              <c:idx val="2"/>
              <c:layout>
                <c:manualLayout>
                  <c:x val="-4.4810728541819729E-2"/>
                  <c:y val="-6.1849313195406742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1800</a:t>
                    </a:r>
                    <a:endParaRPr lang="ru-RU" dirty="0"/>
                  </a:p>
                </c:rich>
              </c:tx>
              <c:dLblPos val="r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FAD-427C-8067-9B614DC18677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Основной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Лист1!$B$2:$B$4</c:f>
              <c:numCache>
                <c:formatCode>Основной</c:formatCode>
                <c:ptCount val="3"/>
                <c:pt idx="0">
                  <c:v>1489</c:v>
                </c:pt>
                <c:pt idx="1">
                  <c:v>1549</c:v>
                </c:pt>
                <c:pt idx="2">
                  <c:v>1800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FAD-427C-8067-9B614DC1867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Основной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Лист1!$C$2:$C$4</c:f>
              <c:numCache>
                <c:formatCode>Основной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FAD-427C-8067-9B614DC1867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Основной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Лист1!$D$2:$D$4</c:f>
              <c:numCache>
                <c:formatCode>Основной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FAD-427C-8067-9B614DC18677}"/>
            </c:ext>
          </c:extLst>
        </c:ser>
        <c:dLbls>
          <c:showVal val="1"/>
        </c:dLbls>
        <c:marker val="1"/>
        <c:axId val="114853760"/>
        <c:axId val="114855296"/>
      </c:lineChart>
      <c:catAx>
        <c:axId val="114853760"/>
        <c:scaling>
          <c:orientation val="minMax"/>
        </c:scaling>
        <c:axPos val="b"/>
        <c:numFmt formatCode="Основной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855296"/>
        <c:crosses val="autoZero"/>
        <c:auto val="1"/>
        <c:lblAlgn val="ctr"/>
        <c:lblOffset val="100"/>
      </c:catAx>
      <c:valAx>
        <c:axId val="114855296"/>
        <c:scaling>
          <c:orientation val="minMax"/>
          <c:max val="1900"/>
          <c:min val="125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Основной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485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567A4-5C37-4641-9DE9-532D759C1371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DB5F6-A026-4BCB-85F2-D612CF840B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211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3DB5F6-A026-4BCB-85F2-D612CF840BD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1790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7073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660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1988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339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712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051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75283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8124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4661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457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41106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6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169BC-1805-417E-85A2-AF608B3C3008}" type="datetimeFigureOut">
              <a:rPr lang="ru-RU" smtClean="0"/>
              <a:pPr/>
              <a:t>05.12.2024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9A7D-DB17-4EE5-B3D1-BA5C4974011E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737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1.png"/><Relationship Id="rId17" Type="http://schemas.openxmlformats.org/officeDocument/2006/relationships/image" Target="../media/image14.png"/><Relationship Id="rId2" Type="http://schemas.openxmlformats.org/officeDocument/2006/relationships/image" Target="../media/image2.jpeg"/><Relationship Id="rId16" Type="http://schemas.openxmlformats.org/officeDocument/2006/relationships/hyperlink" Target="http://www.kkotip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https://cdn4.iconfinder.com/data/icons/communication-180/64/x-16-1024.png" TargetMode="External"/><Relationship Id="rId5" Type="http://schemas.openxmlformats.org/officeDocument/2006/relationships/image" Target="../media/image5.png"/><Relationship Id="rId15" Type="http://schemas.openxmlformats.org/officeDocument/2006/relationships/hyperlink" Target="mailto:college@kkotip.ru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chart" Target="../charts/chart2.xml"/><Relationship Id="rId15" Type="http://schemas.openxmlformats.org/officeDocument/2006/relationships/image" Target="../media/image25.jpeg"/><Relationship Id="rId10" Type="http://schemas.openxmlformats.org/officeDocument/2006/relationships/image" Target="../media/image20.png"/><Relationship Id="rId4" Type="http://schemas.openxmlformats.org/officeDocument/2006/relationships/chart" Target="../charts/chart1.xml"/><Relationship Id="rId9" Type="http://schemas.openxmlformats.org/officeDocument/2006/relationships/image" Target="../media/image19.png"/><Relationship Id="rId1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9.png"/><Relationship Id="rId7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5.png"/><Relationship Id="rId4" Type="http://schemas.openxmlformats.org/officeDocument/2006/relationships/image" Target="../media/image4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11" Type="http://schemas.openxmlformats.org/officeDocument/2006/relationships/image" Target="../media/image53.pn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1784122" y="3829952"/>
            <a:ext cx="8447616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ru-RU" sz="5400" b="1" dirty="0">
              <a:solidFill>
                <a:schemeClr val="accent1">
                  <a:lumMod val="50000"/>
                </a:schemeClr>
              </a:solidFill>
              <a:latin typeface="Arial" pitchFamily="34" charset="0"/>
            </a:endParaRPr>
          </a:p>
        </p:txBody>
      </p:sp>
      <p:pic>
        <p:nvPicPr>
          <p:cNvPr id="9" name="Picture 11" descr="C:\Users\user\Desktop\РУМЦ\QR - коды, Логотип,  ЛК\РУМЦ.jpg"/>
          <p:cNvPicPr>
            <a:picLocks noChangeAspect="1" noChangeArrowheads="1"/>
          </p:cNvPicPr>
          <p:nvPr/>
        </p:nvPicPr>
        <p:blipFill rotWithShape="1">
          <a:blip r:embed="rId2" cstate="print"/>
          <a:srcRect t="13971" r="59491" b="8088"/>
          <a:stretch/>
        </p:blipFill>
        <p:spPr bwMode="auto">
          <a:xfrm>
            <a:off x="9696033" y="153824"/>
            <a:ext cx="912891" cy="828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6156" y="183350"/>
            <a:ext cx="1071124" cy="790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2" descr="C:\Users\user\Desktop\БПОО\ПЕЧАТЬ, ПОДПИСЬ БПОО\альбомная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1431"/>
            <a:ext cx="5890053" cy="15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РУМЦ\QR - коды, Логотип,  ЛК\Аби 202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78893" y="182964"/>
            <a:ext cx="648419" cy="774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user\Desktop\РУМЦ\QR - коды, Логотип,  ЛК\РИП.PNG"/>
          <p:cNvPicPr>
            <a:picLocks noChangeAspect="1" noChangeArrowheads="1"/>
          </p:cNvPicPr>
          <p:nvPr/>
        </p:nvPicPr>
        <p:blipFill rotWithShape="1">
          <a:blip r:embed="rId6" cstate="print"/>
          <a:srcRect l="648" t="14065" r="53931" b="15320"/>
          <a:stretch/>
        </p:blipFill>
        <p:spPr bwMode="auto">
          <a:xfrm>
            <a:off x="10827168" y="145280"/>
            <a:ext cx="1033885" cy="847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user\Desktop\КОЛЛЕДЖ\фото\профориентация\attachment(10).jpeg"/>
          <p:cNvPicPr>
            <a:picLocks noChangeAspect="1" noChangeArrowheads="1"/>
          </p:cNvPicPr>
          <p:nvPr/>
        </p:nvPicPr>
        <p:blipFill>
          <a:blip r:embed="rId7" cstate="print">
            <a:lum/>
          </a:blip>
          <a:srcRect/>
          <a:stretch>
            <a:fillRect/>
          </a:stretch>
        </p:blipFill>
        <p:spPr bwMode="auto">
          <a:xfrm>
            <a:off x="140041" y="2160672"/>
            <a:ext cx="6038338" cy="4528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168379444515752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48397" y="5139252"/>
            <a:ext cx="1507524" cy="14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Рисунок 8" descr="C:\Users\user\Downloads\image-15-03-23-08-48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49189" y="5114642"/>
            <a:ext cx="1511260" cy="147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4" descr="https://cdn4.iconfinder.com/data/icons/communication-180/64/x-16-1024.png"/>
          <p:cNvPicPr>
            <a:picLocks noChangeAspect="1" noChangeArrowheads="1"/>
          </p:cNvPicPr>
          <p:nvPr/>
        </p:nvPicPr>
        <p:blipFill>
          <a:blip r:embed="rId10" r:link="rId11" cstate="print"/>
          <a:srcRect/>
          <a:stretch>
            <a:fillRect/>
          </a:stretch>
        </p:blipFill>
        <p:spPr bwMode="auto">
          <a:xfrm>
            <a:off x="7243192" y="4304205"/>
            <a:ext cx="611745" cy="611744"/>
          </a:xfrm>
          <a:prstGeom prst="rect">
            <a:avLst/>
          </a:prstGeom>
          <a:noFill/>
        </p:spPr>
      </p:pic>
      <p:pic>
        <p:nvPicPr>
          <p:cNvPr id="1041" name="Picture 17" descr="Picture background"/>
          <p:cNvPicPr>
            <a:picLocks noChangeAspect="1" noChangeArrowheads="1"/>
          </p:cNvPicPr>
          <p:nvPr/>
        </p:nvPicPr>
        <p:blipFill>
          <a:blip r:embed="rId12" cstate="print"/>
          <a:srcRect l="32727" t="14935" r="32772" b="19349"/>
          <a:stretch>
            <a:fillRect/>
          </a:stretch>
        </p:blipFill>
        <p:spPr bwMode="auto">
          <a:xfrm>
            <a:off x="7042294" y="1539191"/>
            <a:ext cx="784634" cy="784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3" name="Picture 19" descr="Picture backgroun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42478" y="2545342"/>
            <a:ext cx="729112" cy="759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5" name="Picture 21" descr="Picture background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226612" y="3460039"/>
            <a:ext cx="608971" cy="591844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7918463" y="1503278"/>
            <a:ext cx="43936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660041, Красноярский край</a:t>
            </a:r>
          </a:p>
          <a:p>
            <a:r>
              <a:rPr lang="ru-RU" sz="2400" b="1" dirty="0"/>
              <a:t>г. Красноярск ул. Курчатова, 15 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947170" y="2535383"/>
            <a:ext cx="39484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Телефон: (391) 246 86 41</a:t>
            </a:r>
          </a:p>
          <a:p>
            <a:r>
              <a:rPr lang="ru-RU" sz="2400" b="1" dirty="0"/>
              <a:t>Факс: (391) 246 24 53</a:t>
            </a: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7965816" y="3575496"/>
            <a:ext cx="352839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	               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      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15"/>
              </a:rPr>
              <a:t>college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15"/>
              </a:rPr>
              <a:t>@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15"/>
              </a:rPr>
              <a:t>kkotip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15"/>
              </a:rPr>
              <a:t>.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15"/>
              </a:rPr>
              <a:t>ru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sp>
        <p:nvSpPr>
          <p:cNvPr id="32" name="Rectangle 8"/>
          <p:cNvSpPr>
            <a:spLocks noChangeArrowheads="1"/>
          </p:cNvSpPr>
          <p:nvPr/>
        </p:nvSpPr>
        <p:spPr bwMode="auto">
          <a:xfrm>
            <a:off x="7949514" y="2802521"/>
            <a:ext cx="34911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	               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                              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  <a:hlinkClick r:id="rId16"/>
              </a:rPr>
              <a:t>http://www.kkotip.ru/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400AC539-D627-4E95-ABE9-C7C9ECB00BEE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/>
          <a:srcRect l="18916" t="42197" r="18670" b="29900"/>
          <a:stretch/>
        </p:blipFill>
        <p:spPr>
          <a:xfrm>
            <a:off x="10577209" y="5162248"/>
            <a:ext cx="1414097" cy="13630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БПОО\ПЕЧАТЬ, ПОДПИСЬ БПОО\книжна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4237" y="131804"/>
            <a:ext cx="1021815" cy="1256888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194754" y="0"/>
            <a:ext cx="8133978" cy="66213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Общая информация о колледже</a:t>
            </a: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798918653"/>
              </p:ext>
            </p:extLst>
          </p:nvPr>
        </p:nvGraphicFramePr>
        <p:xfrm>
          <a:off x="-169303" y="2965267"/>
          <a:ext cx="4245065" cy="37974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="" xmlns:p14="http://schemas.microsoft.com/office/powerpoint/2010/main" val="1059595110"/>
              </p:ext>
            </p:extLst>
          </p:nvPr>
        </p:nvGraphicFramePr>
        <p:xfrm>
          <a:off x="126115" y="131804"/>
          <a:ext cx="3340960" cy="2927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55707" y="3433888"/>
            <a:ext cx="3436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Автошкола</a:t>
            </a:r>
          </a:p>
          <a:p>
            <a:r>
              <a:rPr lang="ru-RU" dirty="0" smtClean="0"/>
              <a:t>Автодром</a:t>
            </a:r>
          </a:p>
          <a:p>
            <a:r>
              <a:rPr lang="ru-RU" dirty="0" smtClean="0"/>
              <a:t>Кабинет автотренажеров</a:t>
            </a:r>
          </a:p>
          <a:p>
            <a:r>
              <a:rPr lang="ru-RU" dirty="0" smtClean="0"/>
              <a:t>Центр молодежных инициатив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01255" y="4130895"/>
            <a:ext cx="2096963" cy="1510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67748" y="1952499"/>
            <a:ext cx="2376289" cy="1252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/>
          <p:cNvSpPr txBox="1"/>
          <p:nvPr/>
        </p:nvSpPr>
        <p:spPr>
          <a:xfrm>
            <a:off x="9457468" y="2104931"/>
            <a:ext cx="35991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Актовый зал</a:t>
            </a:r>
          </a:p>
          <a:p>
            <a:r>
              <a:rPr lang="ru-RU" dirty="0" smtClean="0"/>
              <a:t>Спортивная площадка, Спортивный зал</a:t>
            </a:r>
          </a:p>
          <a:p>
            <a:r>
              <a:rPr lang="ru-RU" dirty="0" smtClean="0"/>
              <a:t>Тренажерный зал</a:t>
            </a:r>
          </a:p>
          <a:p>
            <a:r>
              <a:rPr lang="ru-RU" dirty="0" smtClean="0"/>
              <a:t>Столовая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92863" y="986497"/>
            <a:ext cx="3436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32</a:t>
            </a:r>
            <a:r>
              <a:rPr lang="ru-RU" dirty="0" smtClean="0"/>
              <a:t> учебных кабинета</a:t>
            </a:r>
          </a:p>
          <a:p>
            <a:r>
              <a:rPr lang="ru-RU" b="1" dirty="0" smtClean="0"/>
              <a:t>21</a:t>
            </a:r>
            <a:r>
              <a:rPr lang="ru-RU" dirty="0" smtClean="0"/>
              <a:t> учебная </a:t>
            </a:r>
            <a:r>
              <a:rPr lang="ru-RU" dirty="0"/>
              <a:t>мастерская</a:t>
            </a:r>
          </a:p>
          <a:p>
            <a:r>
              <a:rPr lang="ru-RU" b="1" dirty="0" smtClean="0"/>
              <a:t>6</a:t>
            </a:r>
            <a:r>
              <a:rPr lang="ru-RU" dirty="0" smtClean="0"/>
              <a:t> центров демонстрационного экзамена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670327" y="669868"/>
            <a:ext cx="2105377" cy="1426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12628" y="2895415"/>
            <a:ext cx="2410119" cy="1493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92780" y="3059738"/>
            <a:ext cx="2258935" cy="1560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10179" y="131804"/>
            <a:ext cx="2289902" cy="1528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090396" y="4270718"/>
            <a:ext cx="2116320" cy="1547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30383" y="5407696"/>
            <a:ext cx="1960766" cy="1451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КОЛЛЕДЖ\фото\ДОД\image-13-03-23-03-33-6.jpe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88777" y="1406770"/>
            <a:ext cx="2063261" cy="1547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user\Desktop\РУМЦ\ГЗ + План на 2024\АВТОШКОЛА\Семинар\фото\Хендай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90235" y="5266592"/>
            <a:ext cx="2121877" cy="1591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578155" y="4578025"/>
            <a:ext cx="2104499" cy="1352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user\Desktop\КОЛЛЕДЖ\фото\ДОД\image-13-03-23-03-33-5.jpe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137529" y="5292968"/>
            <a:ext cx="1946031" cy="1459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100" y="32087"/>
            <a:ext cx="84710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образовательной программы «КУЛИНАРНОЕ И КОНДИТЕРСКОЕ МАСТЕРСТВО ОТ ИНСТИТУТА ГАСТРОНОМИИ СФУ» совместно с КГБПОУ «Красноярский колледж отраслевых технологий и предпринимательства</a:t>
            </a:r>
          </a:p>
        </p:txBody>
      </p:sp>
      <p:pic>
        <p:nvPicPr>
          <p:cNvPr id="16386" name="Picture 2" descr="C:\Users\user\Desktop\ГАСТРОНОМИЯ\логотипы\Снимок.PNG"/>
          <p:cNvPicPr>
            <a:picLocks noChangeAspect="1" noChangeArrowheads="1"/>
          </p:cNvPicPr>
          <p:nvPr/>
        </p:nvPicPr>
        <p:blipFill>
          <a:blip r:embed="rId2" cstate="print"/>
          <a:srcRect l="19952"/>
          <a:stretch>
            <a:fillRect/>
          </a:stretch>
        </p:blipFill>
        <p:spPr bwMode="auto">
          <a:xfrm>
            <a:off x="8822725" y="160381"/>
            <a:ext cx="3218162" cy="1025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86" y="4109098"/>
            <a:ext cx="3432713" cy="2275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415387" y="1601747"/>
            <a:ext cx="11211464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Цель проекта </a:t>
            </a:r>
            <a:r>
              <a:rPr lang="ru-RU" sz="2400" dirty="0"/>
              <a:t>– выстраивание нового практико-ориентированного обучения с вовлечением индустрии в образовательный процесс СПО</a:t>
            </a:r>
          </a:p>
          <a:p>
            <a:pPr algn="ctr"/>
            <a:endParaRPr lang="ru-RU" sz="1400" dirty="0"/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prstClr val="black"/>
                </a:solidFill>
              </a:rPr>
              <a:t>Разработаны </a:t>
            </a:r>
            <a:r>
              <a:rPr lang="ru-RU" sz="2400" dirty="0">
                <a:solidFill>
                  <a:prstClr val="black"/>
                </a:solidFill>
              </a:rPr>
              <a:t>и утверждены программы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</a:rPr>
              <a:t>Произведен набор </a:t>
            </a:r>
            <a:r>
              <a:rPr lang="ru-RU" sz="2400" b="1" dirty="0">
                <a:solidFill>
                  <a:prstClr val="black"/>
                </a:solidFill>
              </a:rPr>
              <a:t>50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студентов</a:t>
            </a:r>
            <a:endParaRPr lang="ru-RU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Созданы условия для теоретического обучения 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04148" y="4073978"/>
            <a:ext cx="3559828" cy="2669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289" y="2401779"/>
            <a:ext cx="4285598" cy="2396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rcRect t="14874" b="18570"/>
          <a:stretch>
            <a:fillRect/>
          </a:stretch>
        </p:blipFill>
        <p:spPr>
          <a:xfrm>
            <a:off x="8136072" y="4948016"/>
            <a:ext cx="3717183" cy="1649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5810148-1297-43EB-AA7E-CF83B417F80E}"/>
              </a:ext>
            </a:extLst>
          </p:cNvPr>
          <p:cNvSpPr/>
          <p:nvPr/>
        </p:nvSpPr>
        <p:spPr>
          <a:xfrm>
            <a:off x="11028" y="-13148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9282" y="147892"/>
            <a:ext cx="1483956" cy="1095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8" descr="C:\Users\user\Downloads\image-15-03-23-08-48.png">
            <a:extLst>
              <a:ext uri="{FF2B5EF4-FFF2-40B4-BE49-F238E27FC236}">
                <a16:creationId xmlns="" xmlns:a16="http://schemas.microsoft.com/office/drawing/2014/main" id="{47D3351E-FDF5-41E7-B09F-82EF811AD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74933" y="5028042"/>
            <a:ext cx="1511260" cy="147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FC328A7F-E5C2-49EA-8FFA-208EF0AF21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3874"/>
          <a:stretch/>
        </p:blipFill>
        <p:spPr>
          <a:xfrm>
            <a:off x="10635228" y="5105375"/>
            <a:ext cx="1305854" cy="1323642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CA3A7BA1-26A6-478F-B81F-A6A81D264E76}"/>
              </a:ext>
            </a:extLst>
          </p:cNvPr>
          <p:cNvSpPr/>
          <p:nvPr/>
        </p:nvSpPr>
        <p:spPr>
          <a:xfrm>
            <a:off x="9208472" y="6409967"/>
            <a:ext cx="10839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/>
              <a:t>Вконтакте</a:t>
            </a:r>
            <a:endParaRPr lang="ru-RU" sz="16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B7796859-F3AC-4842-97AA-F4DC0D606727}"/>
              </a:ext>
            </a:extLst>
          </p:cNvPr>
          <p:cNvSpPr/>
          <p:nvPr/>
        </p:nvSpPr>
        <p:spPr>
          <a:xfrm>
            <a:off x="10821651" y="6409967"/>
            <a:ext cx="9752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Т</a:t>
            </a:r>
            <a:r>
              <a:rPr lang="en-US" sz="1600" b="1" dirty="0" err="1"/>
              <a:t>elegram</a:t>
            </a:r>
            <a:endParaRPr lang="ru-RU" sz="1600" b="1" dirty="0"/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BE6B5260-89B1-48FD-981D-0A41F88E176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1" r="5555" b="2574"/>
          <a:stretch/>
        </p:blipFill>
        <p:spPr>
          <a:xfrm>
            <a:off x="7454408" y="5037567"/>
            <a:ext cx="1427313" cy="14570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558D4A4C-511B-4330-90B8-745D1EE76136}"/>
              </a:ext>
            </a:extLst>
          </p:cNvPr>
          <p:cNvSpPr/>
          <p:nvPr/>
        </p:nvSpPr>
        <p:spPr>
          <a:xfrm>
            <a:off x="7932973" y="6409967"/>
            <a:ext cx="5886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Сайт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19765F03-D67E-409D-8421-4A6E9952185A}"/>
              </a:ext>
            </a:extLst>
          </p:cNvPr>
          <p:cNvSpPr/>
          <p:nvPr/>
        </p:nvSpPr>
        <p:spPr>
          <a:xfrm>
            <a:off x="6393338" y="1244260"/>
            <a:ext cx="63384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  <a:buSzPct val="120000"/>
            </a:pPr>
            <a:r>
              <a:rPr lang="ru-RU" b="1" dirty="0"/>
              <a:t>Основные направления работы:</a:t>
            </a:r>
          </a:p>
          <a:p>
            <a:pPr marL="285750" indent="-285750"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dirty="0"/>
              <a:t>Развитие инклюзивного образования в регионе</a:t>
            </a:r>
          </a:p>
          <a:p>
            <a:pPr marL="285750" indent="-285750"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dirty="0"/>
              <a:t>Профессиональная ориентация инвалидов и лиц с ОВЗ</a:t>
            </a:r>
            <a:endParaRPr lang="ru-RU" sz="1400" b="1" dirty="0"/>
          </a:p>
          <a:p>
            <a:pPr marL="285750" indent="-285750"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dirty="0"/>
              <a:t>Доступная среда (в том числе архитектурная доступность)</a:t>
            </a:r>
            <a:endParaRPr lang="ru-RU" sz="1400" b="1" dirty="0"/>
          </a:p>
          <a:p>
            <a:pPr marL="285750" indent="-285750"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dirty="0"/>
              <a:t>Сопровождение и трудоустройство инвалидов и лиц с ОВЗ</a:t>
            </a:r>
            <a:endParaRPr lang="ru-RU" sz="1400" b="1" dirty="0"/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F6620094-7BA5-4D55-956A-36A13E277A4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36" y="5508943"/>
            <a:ext cx="4277651" cy="46384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DF1BE55A-D230-4B43-816A-24CB9C9470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b="84676"/>
          <a:stretch/>
        </p:blipFill>
        <p:spPr>
          <a:xfrm>
            <a:off x="481561" y="6003884"/>
            <a:ext cx="3676650" cy="3036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4518886-E486-4AE0-9760-088A6D740C9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t="49606" b="30259"/>
          <a:stretch/>
        </p:blipFill>
        <p:spPr>
          <a:xfrm>
            <a:off x="481561" y="6251116"/>
            <a:ext cx="3676650" cy="398909"/>
          </a:xfrm>
          <a:prstGeom prst="rect">
            <a:avLst/>
          </a:prstGeom>
        </p:spPr>
      </p:pic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BA3081D1-FFE0-44DA-B060-79A4977E46F2}"/>
              </a:ext>
            </a:extLst>
          </p:cNvPr>
          <p:cNvSpPr/>
          <p:nvPr/>
        </p:nvSpPr>
        <p:spPr>
          <a:xfrm>
            <a:off x="618334" y="12408"/>
            <a:ext cx="610308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rgbClr val="292929"/>
                </a:solidFill>
                <a:latin typeface="Century Gothic" panose="020B0502020202020204" pitchFamily="34" charset="0"/>
              </a:rPr>
              <a:t>Базовая профессиональная образовательная организация</a:t>
            </a:r>
            <a:endParaRPr lang="ru-RU" sz="2300" dirty="0">
              <a:solidFill>
                <a:srgbClr val="292929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2AEF0CFA-ACA7-4871-AE68-8FE3E74D8CD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750" t="25105" r="15818" b="13922"/>
          <a:stretch/>
        </p:blipFill>
        <p:spPr>
          <a:xfrm>
            <a:off x="-68122" y="1059859"/>
            <a:ext cx="6385902" cy="4146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0CF92E33-F7AB-4615-A609-7475EF3B9D6C}"/>
              </a:ext>
            </a:extLst>
          </p:cNvPr>
          <p:cNvSpPr/>
          <p:nvPr/>
        </p:nvSpPr>
        <p:spPr>
          <a:xfrm>
            <a:off x="-70603" y="12408"/>
            <a:ext cx="688937" cy="800219"/>
          </a:xfrm>
          <a:prstGeom prst="rect">
            <a:avLst/>
          </a:prstGeom>
          <a:solidFill>
            <a:srgbClr val="FBD805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84082A5B-E0CF-48A6-9402-B3C8961E81F7}"/>
              </a:ext>
            </a:extLst>
          </p:cNvPr>
          <p:cNvSpPr/>
          <p:nvPr/>
        </p:nvSpPr>
        <p:spPr>
          <a:xfrm>
            <a:off x="7316680" y="2744545"/>
            <a:ext cx="5150718" cy="1973408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2" name="Picture 4" descr="Picture background">
            <a:extLst>
              <a:ext uri="{FF2B5EF4-FFF2-40B4-BE49-F238E27FC236}">
                <a16:creationId xmlns="" xmlns:a16="http://schemas.microsoft.com/office/drawing/2014/main" id="{1DBF7CD9-57A7-4166-8C74-B2CFD4091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08" t="2868" r="10242" b="14745"/>
          <a:stretch/>
        </p:blipFill>
        <p:spPr bwMode="auto">
          <a:xfrm>
            <a:off x="9665267" y="2628638"/>
            <a:ext cx="2622576" cy="16547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5E6DABB7-FFD8-4952-A60F-A57D4B84BF9A}"/>
              </a:ext>
            </a:extLst>
          </p:cNvPr>
          <p:cNvSpPr/>
          <p:nvPr/>
        </p:nvSpPr>
        <p:spPr>
          <a:xfrm>
            <a:off x="7467796" y="3505839"/>
            <a:ext cx="384515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По зрению – </a:t>
            </a:r>
            <a:r>
              <a:rPr lang="ru-RU" sz="1400" b="1" dirty="0"/>
              <a:t>81,76%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По слуху – </a:t>
            </a:r>
            <a:r>
              <a:rPr lang="ru-RU" sz="1400" b="1" dirty="0"/>
              <a:t>84,87%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НОДА (мобильные) – </a:t>
            </a:r>
            <a:r>
              <a:rPr lang="ru-RU" sz="1400" b="1" dirty="0"/>
              <a:t>85,06%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НОДА (кресло-коляска) – </a:t>
            </a:r>
            <a:r>
              <a:rPr lang="ru-RU" sz="1400" b="1" dirty="0"/>
              <a:t>86,36%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Общие нарушения, в том числе УО – </a:t>
            </a:r>
            <a:r>
              <a:rPr lang="ru-RU" sz="1400" b="1" dirty="0"/>
              <a:t>84,64%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9AD6F6C3-25D9-41F1-BBFA-694065CAEB7E}"/>
              </a:ext>
            </a:extLst>
          </p:cNvPr>
          <p:cNvSpPr/>
          <p:nvPr/>
        </p:nvSpPr>
        <p:spPr>
          <a:xfrm>
            <a:off x="7467796" y="2744545"/>
            <a:ext cx="2841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Доступность организации: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0939277-F0F1-495A-90A2-849727A05342}"/>
              </a:ext>
            </a:extLst>
          </p:cNvPr>
          <p:cNvSpPr/>
          <p:nvPr/>
        </p:nvSpPr>
        <p:spPr>
          <a:xfrm>
            <a:off x="-19976" y="123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C476BF25-93DE-4A00-9945-BF8CBF5A6D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469" r="5130" b="7070"/>
          <a:stretch/>
        </p:blipFill>
        <p:spPr bwMode="auto">
          <a:xfrm>
            <a:off x="9115470" y="4398550"/>
            <a:ext cx="3142324" cy="23871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C7315DE-8181-4DC4-9128-AAAD570142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5132" t="27505" r="8512" b="29022"/>
          <a:stretch/>
        </p:blipFill>
        <p:spPr>
          <a:xfrm rot="21246732">
            <a:off x="3014010" y="4713280"/>
            <a:ext cx="2667044" cy="2024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285EABAC-63DF-4F0E-A40F-6F10E8104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653" r="9021" b="14474"/>
          <a:stretch/>
        </p:blipFill>
        <p:spPr bwMode="auto">
          <a:xfrm rot="199940">
            <a:off x="8114301" y="473283"/>
            <a:ext cx="2548859" cy="2295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РУМЦ\QR - коды, Логотип,  ЛК\Аби 202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60756" y="147883"/>
            <a:ext cx="988541" cy="11805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8B5B2907-4476-4A40-B3E9-AC1F03E646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812" r="4141" b="4425"/>
          <a:stretch/>
        </p:blipFill>
        <p:spPr bwMode="auto">
          <a:xfrm>
            <a:off x="157958" y="762776"/>
            <a:ext cx="5889036" cy="39762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B2DF48E-140A-487D-AE65-5EB9C903E222}"/>
              </a:ext>
            </a:extLst>
          </p:cNvPr>
          <p:cNvSpPr/>
          <p:nvPr/>
        </p:nvSpPr>
        <p:spPr>
          <a:xfrm>
            <a:off x="-788136" y="-8876"/>
            <a:ext cx="7697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Региональный центр развития движения «Абилимпикс» в Красноярском крае</a:t>
            </a:r>
            <a:endParaRPr lang="ru-RU" sz="2300" dirty="0">
              <a:solidFill>
                <a:srgbClr val="0000FF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Shape 106">
            <a:extLst>
              <a:ext uri="{FF2B5EF4-FFF2-40B4-BE49-F238E27FC236}">
                <a16:creationId xmlns="" xmlns:a16="http://schemas.microsoft.com/office/drawing/2014/main" id="{163AD3C7-1728-4625-8B30-F8009AA398C6}"/>
              </a:ext>
            </a:extLst>
          </p:cNvPr>
          <p:cNvSpPr/>
          <p:nvPr/>
        </p:nvSpPr>
        <p:spPr>
          <a:xfrm>
            <a:off x="274581" y="4684197"/>
            <a:ext cx="5959401" cy="181588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</a:t>
            </a:r>
            <a:r>
              <a:rPr lang="ru-RU" sz="1400" dirty="0"/>
              <a:t> Центра развития движения «</a:t>
            </a:r>
            <a:r>
              <a:rPr lang="ru-RU" sz="1400" dirty="0" err="1"/>
              <a:t>Абилипикс</a:t>
            </a:r>
            <a:r>
              <a:rPr lang="ru-RU" sz="1400" dirty="0"/>
              <a:t>»</a:t>
            </a:r>
          </a:p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73</a:t>
            </a:r>
            <a:r>
              <a:rPr lang="ru-RU" sz="1400" dirty="0"/>
              <a:t> компетенции</a:t>
            </a:r>
          </a:p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141</a:t>
            </a:r>
            <a:r>
              <a:rPr lang="ru-RU" sz="1400" dirty="0"/>
              <a:t> категория</a:t>
            </a:r>
          </a:p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560</a:t>
            </a:r>
            <a:r>
              <a:rPr lang="ru-RU" sz="1400" dirty="0"/>
              <a:t> региональных экспертов</a:t>
            </a:r>
          </a:p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51</a:t>
            </a:r>
            <a:r>
              <a:rPr lang="ru-RU" sz="1400" dirty="0"/>
              <a:t> национальный эксперт </a:t>
            </a:r>
          </a:p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1046</a:t>
            </a:r>
            <a:r>
              <a:rPr lang="ru-RU" sz="1400" dirty="0"/>
              <a:t> участников движения</a:t>
            </a:r>
          </a:p>
          <a:p>
            <a:pPr marL="0" indent="-457200" algn="l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</a:t>
            </a:r>
            <a:r>
              <a:rPr lang="ru-RU" sz="1400" dirty="0"/>
              <a:t> партнеров-работодателей</a:t>
            </a:r>
            <a:endParaRPr sz="1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730ECEC-3890-4C6E-A2D0-5EDEE857177B}"/>
              </a:ext>
            </a:extLst>
          </p:cNvPr>
          <p:cNvSpPr/>
          <p:nvPr/>
        </p:nvSpPr>
        <p:spPr>
          <a:xfrm>
            <a:off x="6233982" y="203666"/>
            <a:ext cx="340282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Общий медальном зачет по России</a:t>
            </a:r>
            <a:r>
              <a:rPr lang="ru-RU" sz="1600" dirty="0"/>
              <a:t>: </a:t>
            </a:r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2017 -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место </a:t>
            </a:r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2018 -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место </a:t>
            </a:r>
            <a:endParaRPr lang="ru-RU" sz="1600" dirty="0"/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2019 -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место</a:t>
            </a:r>
            <a:endParaRPr lang="ru-RU" sz="1600" dirty="0"/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2020 -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место</a:t>
            </a:r>
            <a:endParaRPr lang="ru-RU" sz="1600" dirty="0"/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2021-</a:t>
            </a:r>
            <a:r>
              <a:rPr lang="en-US" sz="1600" dirty="0"/>
              <a:t>2022 -</a:t>
            </a:r>
            <a:r>
              <a:rPr lang="ru-RU" sz="1600" dirty="0"/>
              <a:t>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место</a:t>
            </a:r>
            <a:endParaRPr lang="ru-RU" sz="1600" dirty="0"/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2023 -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место</a:t>
            </a:r>
            <a:endParaRPr lang="ru-RU" sz="1600" dirty="0"/>
          </a:p>
          <a:p>
            <a:pPr algn="just"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600" dirty="0"/>
              <a:t>2024 - </a:t>
            </a:r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место</a:t>
            </a:r>
            <a:endParaRPr lang="en-US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C39EB2B7-F027-4D0B-9523-BF35344C20EB}"/>
              </a:ext>
            </a:extLst>
          </p:cNvPr>
          <p:cNvSpPr/>
          <p:nvPr/>
        </p:nvSpPr>
        <p:spPr>
          <a:xfrm>
            <a:off x="6104991" y="2468205"/>
            <a:ext cx="613233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Заслуги</a:t>
            </a:r>
            <a:r>
              <a:rPr lang="ru-RU" sz="1600" dirty="0"/>
              <a:t>: 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</a:t>
            </a:r>
            <a:r>
              <a:rPr lang="ru-RU" sz="1400" dirty="0"/>
              <a:t> - лучший регион по развитию движения Абилимпикс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2018 - </a:t>
            </a:r>
            <a:r>
              <a:rPr lang="ru-RU" sz="1400" dirty="0"/>
              <a:t>лучший региональный центр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2019 - </a:t>
            </a:r>
            <a:r>
              <a:rPr lang="ru-RU" sz="1400" dirty="0"/>
              <a:t>лучший регион по развитию движения Абилимпикс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 – 3 место </a:t>
            </a:r>
            <a:r>
              <a:rPr lang="ru-RU" sz="1400" dirty="0"/>
              <a:t>за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400" dirty="0"/>
              <a:t>развитие движения Абилимпикс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2021- 2022</a:t>
            </a:r>
            <a:r>
              <a:rPr lang="ru-RU" sz="1400" dirty="0"/>
              <a:t> - диплом за вклад в развитие движения 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2023</a:t>
            </a:r>
            <a:r>
              <a:rPr lang="ru-RU" sz="1400" dirty="0"/>
              <a:t> – диплом за развитие региональных компетенций 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r>
              <a:rPr lang="ru-RU" sz="1400" dirty="0"/>
              <a:t> – лучший центр развития движения «Абилимпикс» по информационному сопровождению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r>
              <a:rPr lang="ru-RU" sz="1400" dirty="0"/>
              <a:t> – лучший руководитель центра                                                                          развития движения «Абилимпикс»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r>
              <a:rPr lang="ru-RU" sz="1400" dirty="0"/>
              <a:t> – благодарственное письмо                                                                                           за организацию и проведение                                                                                    отборочного этапа Национального                                                                       чемпионата «Абилимпикс»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r>
              <a:rPr lang="ru-RU" sz="1400" dirty="0"/>
              <a:t> – лучший регион России                                                                                              по трудоустройству участников                                                                                чемпионатов «Абилимпикс» и                                                                             привлечению инвалидов и лиц                                                                                                с ОВЗ в движение «Абилимпикс»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2DAA8B97-52AF-4536-AABD-6C350B1502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18916" t="42197" r="18670" b="29900"/>
          <a:stretch/>
        </p:blipFill>
        <p:spPr>
          <a:xfrm>
            <a:off x="10883494" y="2831900"/>
            <a:ext cx="1224757" cy="11805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74D6A51-D192-40F8-B833-9BA145B28F2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840664" y="1407632"/>
            <a:ext cx="1310419" cy="1304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C:\Users\user\Desktop\РУМЦ\QR - коды, Логотип,  ЛК\РУМЦ.jpg"/>
          <p:cNvPicPr>
            <a:picLocks noChangeAspect="1" noChangeArrowheads="1"/>
          </p:cNvPicPr>
          <p:nvPr/>
        </p:nvPicPr>
        <p:blipFill>
          <a:blip r:embed="rId2" cstate="print"/>
          <a:srcRect t="13971" b="8088"/>
          <a:stretch>
            <a:fillRect/>
          </a:stretch>
        </p:blipFill>
        <p:spPr bwMode="auto">
          <a:xfrm>
            <a:off x="10049853" y="110162"/>
            <a:ext cx="2014037" cy="799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user\Desktop\КОЛЛЕДЖ\ПЕДсовет\Приморск\2023.PNG"/>
          <p:cNvPicPr>
            <a:picLocks noChangeAspect="1" noChangeArrowheads="1"/>
          </p:cNvPicPr>
          <p:nvPr/>
        </p:nvPicPr>
        <p:blipFill>
          <a:blip r:embed="rId3" cstate="print"/>
          <a:srcRect b="58632"/>
          <a:stretch>
            <a:fillRect/>
          </a:stretch>
        </p:blipFill>
        <p:spPr bwMode="auto">
          <a:xfrm>
            <a:off x="7520299" y="5591173"/>
            <a:ext cx="4324171" cy="689986"/>
          </a:xfrm>
          <a:prstGeom prst="rect">
            <a:avLst/>
          </a:prstGeom>
          <a:noFill/>
        </p:spPr>
      </p:pic>
      <p:pic>
        <p:nvPicPr>
          <p:cNvPr id="1030" name="Picture 6" descr="C:\Users\user\Desktop\КОЛЛЕДЖ\ПЕДсовет\Приморск\2022.PNG"/>
          <p:cNvPicPr>
            <a:picLocks noChangeAspect="1" noChangeArrowheads="1"/>
          </p:cNvPicPr>
          <p:nvPr/>
        </p:nvPicPr>
        <p:blipFill>
          <a:blip r:embed="rId4" cstate="print"/>
          <a:srcRect t="12064" b="62900"/>
          <a:stretch>
            <a:fillRect/>
          </a:stretch>
        </p:blipFill>
        <p:spPr bwMode="auto">
          <a:xfrm>
            <a:off x="7436264" y="4819828"/>
            <a:ext cx="4382570" cy="76057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9474437" y="5803334"/>
            <a:ext cx="209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2023г.  из 47 РУМЦ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498647" y="4997869"/>
            <a:ext cx="2132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2022г.  из 46 РУМЦ</a:t>
            </a:r>
            <a:endParaRPr lang="ru-RU" b="1" dirty="0"/>
          </a:p>
        </p:txBody>
      </p:sp>
      <p:pic>
        <p:nvPicPr>
          <p:cNvPr id="14" name="Picture 14" descr="E:\Desktop\Абилимпикс 2017 весь материал\АБИЛИМПИКС 2017 КРАЙ\планы площадок\разное рца\логотип ккотип парт\3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596" y="5834699"/>
            <a:ext cx="1079831" cy="5939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E:\Desktop\Абилимпикс 2017 весь материал\АБИЛИМПИКС 2017 КРАЙ\планы площадок\разное рца\логотип ккотип парт\voi_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70" y="5808205"/>
            <a:ext cx="1164496" cy="776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33" y="5742006"/>
            <a:ext cx="939949" cy="910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631384" y="4852635"/>
            <a:ext cx="24774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/>
              <a:t>МЕЖВЕДОМСТВЕННОЕ</a:t>
            </a:r>
          </a:p>
          <a:p>
            <a:pPr algn="ctr"/>
            <a:r>
              <a:rPr lang="ru-RU" b="1" dirty="0" smtClean="0"/>
              <a:t>ВЗАИМОДЕЙСТВИЕ</a:t>
            </a:r>
            <a:endParaRPr lang="ru-RU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5652742" y="136732"/>
            <a:ext cx="39441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ИННОВАЦИОННАЯ ДЕЯТЕЛЬНОСТЬ</a:t>
            </a:r>
            <a:endParaRPr lang="ru-RU" b="1" u="sng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714291" y="567735"/>
            <a:ext cx="4942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Tx/>
              <a:buChar char="-"/>
            </a:pPr>
            <a:r>
              <a:rPr lang="ru-RU" dirty="0" smtClean="0"/>
              <a:t> Профориентационное сопровождение </a:t>
            </a:r>
          </a:p>
          <a:p>
            <a:pPr algn="just"/>
            <a:r>
              <a:rPr lang="ru-RU" dirty="0" smtClean="0"/>
              <a:t>и взаимодействие с участниками СВО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18714" y="2164373"/>
            <a:ext cx="50633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 Разработка и внедрение модели сопровождения развития, обучения и построения профессиональной траектории подростков и лиц молодого возраста с РАС</a:t>
            </a:r>
          </a:p>
          <a:p>
            <a:pPr algn="just"/>
            <a:endParaRPr lang="ru-RU" dirty="0">
              <a:solidFill>
                <a:schemeClr val="tx2">
                  <a:lumMod val="90000"/>
                  <a:lumOff val="10000"/>
                </a:schemeClr>
              </a:solidFill>
              <a:latin typeface="Futura PT Bold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150122" y="1285581"/>
            <a:ext cx="50961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- Разработка модели психолого-педагогического сопровождения при подготовке водителей категории «В» с нарушением ОДА</a:t>
            </a:r>
            <a:endParaRPr lang="ru-RU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BA3081D1-FFE0-44DA-B060-79A4977E46F2}"/>
              </a:ext>
            </a:extLst>
          </p:cNvPr>
          <p:cNvSpPr/>
          <p:nvPr/>
        </p:nvSpPr>
        <p:spPr>
          <a:xfrm>
            <a:off x="934528" y="111095"/>
            <a:ext cx="667122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292929"/>
                </a:solidFill>
                <a:latin typeface="Century Gothic" panose="020B0502020202020204" pitchFamily="34" charset="0"/>
              </a:rPr>
              <a:t>Ресурсный учебно </a:t>
            </a:r>
          </a:p>
          <a:p>
            <a:r>
              <a:rPr lang="ru-RU" sz="2300" b="1" dirty="0" smtClean="0">
                <a:solidFill>
                  <a:srgbClr val="292929"/>
                </a:solidFill>
                <a:latin typeface="Century Gothic" panose="020B0502020202020204" pitchFamily="34" charset="0"/>
              </a:rPr>
              <a:t>– методический центр</a:t>
            </a:r>
            <a:endParaRPr lang="ru-RU" sz="2300" dirty="0">
              <a:solidFill>
                <a:srgbClr val="292929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0CF92E33-F7AB-4615-A609-7475EF3B9D6C}"/>
              </a:ext>
            </a:extLst>
          </p:cNvPr>
          <p:cNvSpPr/>
          <p:nvPr/>
        </p:nvSpPr>
        <p:spPr>
          <a:xfrm>
            <a:off x="-119641" y="119641"/>
            <a:ext cx="688937" cy="800219"/>
          </a:xfrm>
          <a:prstGeom prst="rect">
            <a:avLst/>
          </a:prstGeom>
          <a:solidFill>
            <a:srgbClr val="BDBDFF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8" name="Picture 3" descr="C:\Users\user\Desktop\КОЛЛЕДЖ\фото\фото для сайта\Рисунок3.jpg"/>
          <p:cNvPicPr>
            <a:picLocks noChangeAspect="1" noChangeArrowheads="1"/>
          </p:cNvPicPr>
          <p:nvPr/>
        </p:nvPicPr>
        <p:blipFill>
          <a:blip r:embed="rId8" cstate="print"/>
          <a:srcRect l="7867" t="10063" r="8620" b="11636"/>
          <a:stretch>
            <a:fillRect/>
          </a:stretch>
        </p:blipFill>
        <p:spPr bwMode="auto">
          <a:xfrm>
            <a:off x="495654" y="1204958"/>
            <a:ext cx="4415429" cy="3341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Picture 2" descr="C:\Users\user\Desktop\КОЛЛЕДЖ\фото\фото для сайта\Рисунок2.jpg"/>
          <p:cNvPicPr>
            <a:picLocks noChangeAspect="1" noChangeArrowheads="1"/>
          </p:cNvPicPr>
          <p:nvPr/>
        </p:nvPicPr>
        <p:blipFill>
          <a:blip r:embed="rId9" cstate="print"/>
          <a:srcRect l="7699" t="9156" r="8391" b="9501"/>
          <a:stretch>
            <a:fillRect/>
          </a:stretch>
        </p:blipFill>
        <p:spPr bwMode="auto">
          <a:xfrm>
            <a:off x="3717421" y="3683237"/>
            <a:ext cx="3418318" cy="2939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0CF92E33-F7AB-4615-A609-7475EF3B9D6C}"/>
              </a:ext>
            </a:extLst>
          </p:cNvPr>
          <p:cNvSpPr/>
          <p:nvPr/>
        </p:nvSpPr>
        <p:spPr>
          <a:xfrm>
            <a:off x="7195559" y="3572141"/>
            <a:ext cx="2256090" cy="991313"/>
          </a:xfrm>
          <a:prstGeom prst="rect">
            <a:avLst/>
          </a:prstGeom>
          <a:solidFill>
            <a:srgbClr val="BDBDFF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9" name="Picture 5" descr="C:\Users\user\Desktop\КОЛЛЕДЖ\ПЕДсовет\Приморск\Снимок 1.PNG"/>
          <p:cNvPicPr>
            <a:picLocks noChangeAspect="1" noChangeArrowheads="1"/>
          </p:cNvPicPr>
          <p:nvPr/>
        </p:nvPicPr>
        <p:blipFill>
          <a:blip r:embed="rId10" cstate="print"/>
          <a:srcRect b="80824"/>
          <a:stretch>
            <a:fillRect/>
          </a:stretch>
        </p:blipFill>
        <p:spPr bwMode="auto">
          <a:xfrm>
            <a:off x="7288619" y="3804578"/>
            <a:ext cx="4738785" cy="673417"/>
          </a:xfrm>
          <a:prstGeom prst="rect">
            <a:avLst/>
          </a:prstGeom>
          <a:noFill/>
        </p:spPr>
      </p:pic>
      <p:pic>
        <p:nvPicPr>
          <p:cNvPr id="1031" name="Picture 7" descr="C:\Users\user\Desktop\КОЛЛЕДЖ\ПЕДсовет\Приморск\КК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571290" y="3666057"/>
            <a:ext cx="2233907" cy="1222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4317</TotalTime>
  <Words>438</Words>
  <Application>Microsoft Office PowerPoint</Application>
  <PresentationFormat>Произвольный</PresentationFormat>
  <Paragraphs>98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Общая информация о колледже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Валерьевна</dc:creator>
  <cp:lastModifiedBy>user</cp:lastModifiedBy>
  <cp:revision>400</cp:revision>
  <cp:lastPrinted>2018-03-06T23:55:05Z</cp:lastPrinted>
  <dcterms:created xsi:type="dcterms:W3CDTF">2018-03-04T11:16:37Z</dcterms:created>
  <dcterms:modified xsi:type="dcterms:W3CDTF">2024-12-05T08:04:48Z</dcterms:modified>
</cp:coreProperties>
</file>