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56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6" r:id="rId3"/>
    <p:sldId id="287" r:id="rId4"/>
    <p:sldId id="258" r:id="rId5"/>
    <p:sldId id="263" r:id="rId6"/>
    <p:sldId id="288" r:id="rId7"/>
    <p:sldId id="290" r:id="rId8"/>
    <p:sldId id="289" r:id="rId9"/>
    <p:sldId id="291" r:id="rId10"/>
    <p:sldId id="292" r:id="rId11"/>
    <p:sldId id="284" r:id="rId12"/>
    <p:sldId id="285" r:id="rId13"/>
    <p:sldId id="262" r:id="rId14"/>
    <p:sldId id="267" r:id="rId15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>
        <p:scale>
          <a:sx n="50" d="100"/>
          <a:sy n="50" d="100"/>
        </p:scale>
        <p:origin x="1914" y="8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186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599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A7A7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B334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A7A7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19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A7A7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6997"/>
                </a:lnTo>
                <a:lnTo>
                  <a:pt x="0" y="0"/>
                </a:lnTo>
              </a:path>
            </a:pathLst>
          </a:custGeom>
          <a:solidFill>
            <a:srgbClr val="00A7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6997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8" y="0"/>
                </a:lnTo>
                <a:lnTo>
                  <a:pt x="18287998" y="10286996"/>
                </a:lnTo>
                <a:lnTo>
                  <a:pt x="0" y="10286996"/>
                </a:lnTo>
                <a:lnTo>
                  <a:pt x="0" y="0"/>
                </a:lnTo>
              </a:path>
            </a:pathLst>
          </a:custGeom>
          <a:solidFill>
            <a:srgbClr val="00A7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028700" y="1799153"/>
            <a:ext cx="3800474" cy="6753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210175" y="1799153"/>
            <a:ext cx="3790949" cy="3181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210175" y="5361503"/>
            <a:ext cx="3790949" cy="3190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09339" y="825710"/>
            <a:ext cx="10001249" cy="82295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879950"/>
            <a:ext cx="13716000" cy="1384995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55399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A1A6B309-2149-4A67-8B49-EC5E3C3579EB}" type="datetimeFigureOut">
              <a:rPr lang="ru-RU" smtClean="0"/>
              <a:t>24.04.2026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59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3167360" y="9566910"/>
            <a:ext cx="4206240" cy="276999"/>
          </a:xfrm>
        </p:spPr>
        <p:txBody>
          <a:bodyPr/>
          <a:lstStyle/>
          <a:p>
            <a:fld id="{CE591863-D6F2-4DAB-959E-9A12D20643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361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6999"/>
                </a:lnTo>
                <a:lnTo>
                  <a:pt x="0" y="0"/>
                </a:lnTo>
              </a:path>
            </a:pathLst>
          </a:custGeom>
          <a:solidFill>
            <a:srgbClr val="F9F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6999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7998" y="0"/>
                </a:lnTo>
                <a:lnTo>
                  <a:pt x="18287998" y="10286998"/>
                </a:lnTo>
                <a:lnTo>
                  <a:pt x="0" y="10286998"/>
                </a:lnTo>
                <a:lnTo>
                  <a:pt x="0" y="0"/>
                </a:lnTo>
              </a:path>
            </a:pathLst>
          </a:custGeom>
          <a:solidFill>
            <a:srgbClr val="F9F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25011" y="603378"/>
            <a:ext cx="14037976" cy="993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A7A7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38996" y="2719459"/>
            <a:ext cx="16210007" cy="525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B334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59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mailto:college@kkotip.ru" TargetMode="External"/><Relationship Id="rId18" Type="http://schemas.openxmlformats.org/officeDocument/2006/relationships/image" Target="../media/image24.gif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12" Type="http://schemas.openxmlformats.org/officeDocument/2006/relationships/image" Target="../media/image20.png"/><Relationship Id="rId17" Type="http://schemas.openxmlformats.org/officeDocument/2006/relationships/image" Target="../media/image23.gif"/><Relationship Id="rId2" Type="http://schemas.openxmlformats.org/officeDocument/2006/relationships/image" Target="../media/image11.jpeg"/><Relationship Id="rId16" Type="http://schemas.openxmlformats.org/officeDocument/2006/relationships/image" Target="../media/image22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image" Target="../media/image21.gif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https://cdn4.iconfinder.com/data/icons/communication-180/64/x-16-1024.png" TargetMode="External"/><Relationship Id="rId14" Type="http://schemas.openxmlformats.org/officeDocument/2006/relationships/hyperlink" Target="http://www.kkotip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22.gif"/><Relationship Id="rId4" Type="http://schemas.openxmlformats.org/officeDocument/2006/relationships/hyperlink" Target="mailto:metodabi@kkotip.ru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Picture background">
            <a:extLst>
              <a:ext uri="{FF2B5EF4-FFF2-40B4-BE49-F238E27FC236}">
                <a16:creationId xmlns:a16="http://schemas.microsoft.com/office/drawing/2014/main" id="{EE989514-C343-4ADB-B39C-EF503A4C75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10067" r="79962" b="67327"/>
          <a:stretch/>
        </p:blipFill>
        <p:spPr bwMode="auto">
          <a:xfrm>
            <a:off x="6675782" y="6057900"/>
            <a:ext cx="3294690" cy="329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-228600" y="3744200"/>
            <a:ext cx="10807315" cy="2518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</a:rPr>
              <a:t>«Профориентационная работа и обучение молодежи с ОВЗ и инвалидностью</a:t>
            </a: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»</a:t>
            </a:r>
          </a:p>
          <a:p>
            <a:pPr marL="12700" marR="5080" algn="ctr">
              <a:lnSpc>
                <a:spcPts val="4880"/>
              </a:lnSpc>
            </a:pP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0905" y="8652490"/>
            <a:ext cx="7908290" cy="1145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700" b="1" spc="-175" dirty="0">
                <a:solidFill>
                  <a:srgbClr val="1B334D"/>
                </a:solidFill>
                <a:latin typeface="Arial Black"/>
                <a:cs typeface="Arial Black"/>
              </a:rPr>
              <a:t>Юрченко Надежда Александровна</a:t>
            </a:r>
            <a:endParaRPr sz="2700" dirty="0">
              <a:latin typeface="Arial Black"/>
              <a:cs typeface="Arial Black"/>
            </a:endParaRPr>
          </a:p>
          <a:p>
            <a:pPr marL="12700" marR="5080">
              <a:lnSpc>
                <a:spcPct val="116100"/>
              </a:lnSpc>
              <a:spcBef>
                <a:spcPts val="105"/>
              </a:spcBef>
            </a:pPr>
            <a:r>
              <a:rPr lang="ru-RU" sz="2100" spc="-80" dirty="0">
                <a:solidFill>
                  <a:srgbClr val="1B334D"/>
                </a:solidFill>
                <a:latin typeface="Arial"/>
                <a:cs typeface="Arial"/>
              </a:rPr>
              <a:t>Руководитель базового центра инклюзивного профессионального образования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6106" y="8393291"/>
            <a:ext cx="8591550" cy="0"/>
          </a:xfrm>
          <a:custGeom>
            <a:avLst/>
            <a:gdLst/>
            <a:ahLst/>
            <a:cxnLst/>
            <a:rect l="l" t="t" r="r" b="b"/>
            <a:pathLst>
              <a:path w="8591550">
                <a:moveTo>
                  <a:pt x="0" y="0"/>
                </a:moveTo>
                <a:lnTo>
                  <a:pt x="8591549" y="0"/>
                </a:lnTo>
              </a:path>
            </a:pathLst>
          </a:custGeom>
          <a:ln w="10794">
            <a:solidFill>
              <a:srgbClr val="00A7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42836" y="158579"/>
            <a:ext cx="2424564" cy="10591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8391" y="162766"/>
            <a:ext cx="2847975" cy="9013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1" y="96808"/>
            <a:ext cx="2424564" cy="109548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 cstate="print"/>
          <a:srcRect l="20207" t="10603" r="75922" b="81368"/>
          <a:stretch/>
        </p:blipFill>
        <p:spPr>
          <a:xfrm>
            <a:off x="8339956" y="158579"/>
            <a:ext cx="1295400" cy="1119892"/>
          </a:xfrm>
          <a:prstGeom prst="rect">
            <a:avLst/>
          </a:prstGeom>
        </p:spPr>
      </p:pic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id="{2958400C-316E-4376-BD73-780F0F52E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10067" r="79962" b="67327"/>
          <a:stretch/>
        </p:blipFill>
        <p:spPr bwMode="auto">
          <a:xfrm>
            <a:off x="418966" y="5638388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Picture background">
            <a:extLst>
              <a:ext uri="{FF2B5EF4-FFF2-40B4-BE49-F238E27FC236}">
                <a16:creationId xmlns:a16="http://schemas.microsoft.com/office/drawing/2014/main" id="{C7121FB2-D203-4C35-A055-FF50FEAD49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10067" r="79962" b="67327"/>
          <a:stretch/>
        </p:blipFill>
        <p:spPr bwMode="auto">
          <a:xfrm>
            <a:off x="16466099" y="20522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id="{52A60DFA-1781-4199-B8FA-FA094ECC69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" t="10067" r="79962" b="67327"/>
          <a:stretch/>
        </p:blipFill>
        <p:spPr bwMode="auto">
          <a:xfrm>
            <a:off x="5943600" y="2004080"/>
            <a:ext cx="732182" cy="73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FA9185B3-1DB2-4A7D-9220-F6199349E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998" y="2552700"/>
            <a:ext cx="5547504" cy="546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1" descr="C:\Users\user\Desktop\РУМЦ\QR - коды, Логотип,  ЛК\РУМЦ.jpg"/>
          <p:cNvPicPr>
            <a:picLocks noChangeAspect="1" noChangeArrowheads="1"/>
          </p:cNvPicPr>
          <p:nvPr/>
        </p:nvPicPr>
        <p:blipFill rotWithShape="1">
          <a:blip r:embed="rId2" cstate="print"/>
          <a:srcRect t="13971" r="59491" b="8088"/>
          <a:stretch/>
        </p:blipFill>
        <p:spPr bwMode="auto">
          <a:xfrm>
            <a:off x="14544050" y="230736"/>
            <a:ext cx="1369337" cy="1243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64234" y="275026"/>
            <a:ext cx="1606686" cy="1186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2" descr="C:\Users\user\Desktop\БПОО\ПЕЧАТЬ, ПОДПИСЬ БПОО\альбомна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152147"/>
            <a:ext cx="8835080" cy="2319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РУМЦ\QR - коды, Логотип,  ЛК\Аби 202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68340" y="274447"/>
            <a:ext cx="972629" cy="1161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user\Desktop\РУМЦ\QR - коды, Логотип,  ЛК\РИП.PNG"/>
          <p:cNvPicPr>
            <a:picLocks noChangeAspect="1" noChangeArrowheads="1"/>
          </p:cNvPicPr>
          <p:nvPr/>
        </p:nvPicPr>
        <p:blipFill rotWithShape="1">
          <a:blip r:embed="rId6" cstate="print"/>
          <a:srcRect l="648" t="14065" r="53931" b="15320"/>
          <a:stretch/>
        </p:blipFill>
        <p:spPr bwMode="auto">
          <a:xfrm>
            <a:off x="16240753" y="217920"/>
            <a:ext cx="1550828" cy="1270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user\Desktop\КОЛЛЕДЖ\фото\профориентация\attachment(10).jpeg"/>
          <p:cNvPicPr>
            <a:picLocks noChangeAspect="1" noChangeArrowheads="1"/>
          </p:cNvPicPr>
          <p:nvPr/>
        </p:nvPicPr>
        <p:blipFill>
          <a:blip r:embed="rId7" cstate="print">
            <a:lum/>
          </a:blip>
          <a:srcRect/>
          <a:stretch>
            <a:fillRect/>
          </a:stretch>
        </p:blipFill>
        <p:spPr bwMode="auto">
          <a:xfrm>
            <a:off x="150169" y="2534745"/>
            <a:ext cx="8785346" cy="5972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4" descr="https://cdn4.iconfinder.com/data/icons/communication-180/64/x-16-1024.png"/>
          <p:cNvPicPr>
            <a:picLocks noChangeAspect="1" noChangeArrowheads="1"/>
          </p:cNvPicPr>
          <p:nvPr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10984211" y="5445057"/>
            <a:ext cx="917618" cy="917616"/>
          </a:xfrm>
          <a:prstGeom prst="rect">
            <a:avLst/>
          </a:prstGeom>
          <a:noFill/>
        </p:spPr>
      </p:pic>
      <p:pic>
        <p:nvPicPr>
          <p:cNvPr id="1041" name="Picture 17" descr="Picture background"/>
          <p:cNvPicPr>
            <a:picLocks noChangeAspect="1" noChangeArrowheads="1"/>
          </p:cNvPicPr>
          <p:nvPr/>
        </p:nvPicPr>
        <p:blipFill>
          <a:blip r:embed="rId10" cstate="print"/>
          <a:srcRect l="32727" t="14935" r="32772" b="19349"/>
          <a:stretch>
            <a:fillRect/>
          </a:stretch>
        </p:blipFill>
        <p:spPr bwMode="auto">
          <a:xfrm>
            <a:off x="10723806" y="1866331"/>
            <a:ext cx="1176951" cy="1176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3" name="Picture 19" descr="Picture backgroun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787481" y="3101648"/>
            <a:ext cx="1093668" cy="1139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5" name="Picture 21" descr="Picture backgroun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967693" y="4299896"/>
            <a:ext cx="913457" cy="887766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11761583" y="2005401"/>
            <a:ext cx="49278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700" b="1" dirty="0"/>
              <a:t>660041, Красноярский край</a:t>
            </a:r>
          </a:p>
          <a:p>
            <a:r>
              <a:rPr lang="ru-RU" sz="2700" b="1" dirty="0"/>
              <a:t>г. Красноярск ул. Курчатова, 15 </a:t>
            </a:r>
            <a:endParaRPr lang="ru-RU" sz="27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1761583" y="3136593"/>
            <a:ext cx="59226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/>
              <a:t>Телефон: (391) 246 86 41</a:t>
            </a:r>
          </a:p>
          <a:p>
            <a:r>
              <a:rPr lang="ru-RU" sz="2700" b="1" dirty="0"/>
              <a:t>Факс: (391) 246 24 53</a:t>
            </a: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11906987" y="4753879"/>
            <a:ext cx="5292588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 fontAlgn="base">
              <a:spcBef>
                <a:spcPct val="0"/>
              </a:spcBef>
              <a:spcAft>
                <a:spcPct val="0"/>
              </a:spcAft>
            </a:pPr>
            <a:r>
              <a:rPr lang="ru-RU" sz="2700" b="1" i="1" dirty="0">
                <a:ea typeface="Times New Roman" pitchFamily="18" charset="0"/>
                <a:cs typeface="Arial" pitchFamily="34" charset="0"/>
              </a:rPr>
              <a:t>	                </a:t>
            </a:r>
            <a:endParaRPr lang="ru-RU" sz="2700" b="1" dirty="0">
              <a:cs typeface="Arial" pitchFamily="34" charset="0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700" b="1" i="1" dirty="0">
                <a:ea typeface="Times New Roman" pitchFamily="18" charset="0"/>
                <a:cs typeface="Arial" pitchFamily="34" charset="0"/>
              </a:rPr>
              <a:t>                                       </a:t>
            </a:r>
            <a:endParaRPr lang="ru-RU" sz="2700" b="1" dirty="0">
              <a:cs typeface="Arial" pitchFamily="34" charset="0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700" b="1" dirty="0">
                <a:ea typeface="Times New Roman" pitchFamily="18" charset="0"/>
                <a:cs typeface="Arial" pitchFamily="34" charset="0"/>
                <a:hlinkClick r:id="rId13"/>
              </a:rPr>
              <a:t>college</a:t>
            </a:r>
            <a:r>
              <a:rPr lang="ru-RU" sz="2700" b="1" dirty="0">
                <a:ea typeface="Times New Roman" pitchFamily="18" charset="0"/>
                <a:cs typeface="Arial" pitchFamily="34" charset="0"/>
                <a:hlinkClick r:id="rId13"/>
              </a:rPr>
              <a:t>@</a:t>
            </a:r>
            <a:r>
              <a:rPr lang="en-US" sz="2700" b="1" dirty="0" err="1">
                <a:ea typeface="Times New Roman" pitchFamily="18" charset="0"/>
                <a:cs typeface="Arial" pitchFamily="34" charset="0"/>
                <a:hlinkClick r:id="rId13"/>
              </a:rPr>
              <a:t>kkotip</a:t>
            </a:r>
            <a:r>
              <a:rPr lang="ru-RU" sz="2700" b="1" dirty="0">
                <a:ea typeface="Times New Roman" pitchFamily="18" charset="0"/>
                <a:cs typeface="Arial" pitchFamily="34" charset="0"/>
                <a:hlinkClick r:id="rId13"/>
              </a:rPr>
              <a:t>.</a:t>
            </a:r>
            <a:r>
              <a:rPr lang="en-US" sz="2700" b="1" dirty="0" err="1">
                <a:ea typeface="Times New Roman" pitchFamily="18" charset="0"/>
                <a:cs typeface="Arial" pitchFamily="34" charset="0"/>
                <a:hlinkClick r:id="rId13"/>
              </a:rPr>
              <a:t>ru</a:t>
            </a:r>
            <a:r>
              <a:rPr lang="en-US" sz="2700" b="1" dirty="0">
                <a:ea typeface="Times New Roman" pitchFamily="18" charset="0"/>
                <a:cs typeface="Arial" pitchFamily="34" charset="0"/>
              </a:rPr>
              <a:t> </a:t>
            </a:r>
            <a:endParaRPr lang="ru-RU" sz="2700" b="1" dirty="0">
              <a:cs typeface="Arial" pitchFamily="34" charset="0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700" b="1" dirty="0">
                <a:cs typeface="Arial" pitchFamily="34" charset="0"/>
              </a:rPr>
              <a:t> </a:t>
            </a: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11881149" y="3608671"/>
            <a:ext cx="5236722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  <a:spAutoFit/>
          </a:bodyPr>
          <a:lstStyle/>
          <a:p>
            <a:pPr defTabSz="1371600" fontAlgn="base">
              <a:spcBef>
                <a:spcPct val="0"/>
              </a:spcBef>
              <a:spcAft>
                <a:spcPct val="0"/>
              </a:spcAft>
            </a:pPr>
            <a:r>
              <a:rPr lang="ru-RU" sz="2700" b="1" i="1" dirty="0">
                <a:ea typeface="Times New Roman" pitchFamily="18" charset="0"/>
                <a:cs typeface="Arial" pitchFamily="34" charset="0"/>
              </a:rPr>
              <a:t>	                </a:t>
            </a:r>
            <a:endParaRPr lang="ru-RU" sz="2700" b="1" dirty="0">
              <a:cs typeface="Arial" pitchFamily="34" charset="0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700" b="1" i="1" dirty="0">
                <a:ea typeface="Times New Roman" pitchFamily="18" charset="0"/>
                <a:cs typeface="Arial" pitchFamily="34" charset="0"/>
              </a:rPr>
              <a:t>                                </a:t>
            </a:r>
            <a:r>
              <a:rPr lang="ru-RU" sz="2700" b="1" dirty="0">
                <a:ea typeface="Times New Roman" pitchFamily="18" charset="0"/>
                <a:cs typeface="Arial" pitchFamily="34" charset="0"/>
                <a:hlinkClick r:id="rId14"/>
              </a:rPr>
              <a:t>http://www.kkotip.ru/</a:t>
            </a:r>
            <a:r>
              <a:rPr lang="ru-RU" sz="2700" b="1" dirty="0">
                <a:ea typeface="Times New Roman" pitchFamily="18" charset="0"/>
                <a:cs typeface="Arial" pitchFamily="34" charset="0"/>
              </a:rPr>
              <a:t> </a:t>
            </a:r>
            <a:endParaRPr lang="ru-RU" sz="2700" b="1" dirty="0">
              <a:cs typeface="Arial" pitchFamily="34" charset="0"/>
            </a:endParaRPr>
          </a:p>
          <a:p>
            <a:pPr defTabSz="13716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700" b="1" dirty="0">
                <a:cs typeface="Arial" pitchFamily="34" charset="0"/>
              </a:rPr>
              <a:t> </a:t>
            </a:r>
          </a:p>
        </p:txBody>
      </p:sp>
      <p:sp>
        <p:nvSpPr>
          <p:cNvPr id="20" name="Прямоугольник 26">
            <a:extLst>
              <a:ext uri="{FF2B5EF4-FFF2-40B4-BE49-F238E27FC236}">
                <a16:creationId xmlns:a16="http://schemas.microsoft.com/office/drawing/2014/main" id="{2D9CFB16-1188-4953-8C6D-69F3ED3DD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5505" y="7117310"/>
            <a:ext cx="878534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FF0000"/>
              </a:buClr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2017 год </a:t>
            </a:r>
            <a:r>
              <a:rPr lang="ru-RU" sz="2400" dirty="0"/>
              <a:t>– Региональный центр развития движения «Абилимпикс»</a:t>
            </a:r>
          </a:p>
          <a:p>
            <a:pPr eaLnBrk="1" hangingPunct="1">
              <a:buClr>
                <a:srgbClr val="FF0000"/>
              </a:buClr>
            </a:pPr>
            <a:endParaRPr lang="ru-RU" sz="2400" dirty="0"/>
          </a:p>
          <a:p>
            <a:pPr eaLnBrk="1" hangingPunct="1">
              <a:buClr>
                <a:srgbClr val="FF0000"/>
              </a:buClr>
            </a:pP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</a:rPr>
              <a:t>2017 год</a:t>
            </a:r>
            <a:r>
              <a:rPr lang="ru-RU" altLang="ru-RU" sz="2400" dirty="0"/>
              <a:t> – Базовая профессиональная образовательная организация</a:t>
            </a:r>
          </a:p>
          <a:p>
            <a:pPr eaLnBrk="1" hangingPunct="1">
              <a:buClr>
                <a:srgbClr val="FF0000"/>
              </a:buClr>
            </a:pPr>
            <a:endParaRPr lang="ru-RU" altLang="ru-RU" sz="2400" dirty="0"/>
          </a:p>
          <a:p>
            <a:pPr eaLnBrk="1" hangingPunct="1">
              <a:buClr>
                <a:srgbClr val="FF0000"/>
              </a:buClr>
            </a:pP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</a:rPr>
              <a:t>2022</a:t>
            </a: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2400" b="1" dirty="0">
                <a:solidFill>
                  <a:schemeClr val="accent1">
                    <a:lumMod val="75000"/>
                  </a:schemeClr>
                </a:solidFill>
              </a:rPr>
              <a:t>год</a:t>
            </a: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2400" dirty="0"/>
              <a:t>– Ресурсный учебно-методический центр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55C94A-99E7-42C7-A93A-65628E26B00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38" y="8434679"/>
            <a:ext cx="1640675" cy="16406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082643-F7B9-4418-84BB-3BD5FE40DD0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083" y="8457752"/>
            <a:ext cx="1640674" cy="16406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A025CD-68F3-49E2-824C-237EF949CB8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794" y="8457752"/>
            <a:ext cx="1640674" cy="16406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4D6281A-5F40-4FCC-973A-B2C259CEEE1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611" y="8434679"/>
            <a:ext cx="1640675" cy="164067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DFB396C-6774-4082-9507-BE7D7D345282}"/>
              </a:ext>
            </a:extLst>
          </p:cNvPr>
          <p:cNvSpPr/>
          <p:nvPr/>
        </p:nvSpPr>
        <p:spPr>
          <a:xfrm>
            <a:off x="295538" y="9868554"/>
            <a:ext cx="1648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/>
              <a:t>Сайт колледжа</a:t>
            </a:r>
            <a:endParaRPr lang="ru-RU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06A42C4-566E-4030-90BD-9953F756BB1A}"/>
              </a:ext>
            </a:extLst>
          </p:cNvPr>
          <p:cNvSpPr/>
          <p:nvPr/>
        </p:nvSpPr>
        <p:spPr>
          <a:xfrm>
            <a:off x="2786549" y="9868554"/>
            <a:ext cx="1270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/>
              <a:t>Сайт РУМЦ</a:t>
            </a:r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F3EB15C-56FE-48C7-8058-3D018AA502ED}"/>
              </a:ext>
            </a:extLst>
          </p:cNvPr>
          <p:cNvSpPr/>
          <p:nvPr/>
        </p:nvSpPr>
        <p:spPr>
          <a:xfrm>
            <a:off x="5055023" y="9890688"/>
            <a:ext cx="1276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/>
              <a:t>Сайт БПОО</a:t>
            </a:r>
            <a:endParaRPr lang="ru-RU" b="1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6194117-7853-4056-8F6C-1A09CBB4C978}"/>
              </a:ext>
            </a:extLst>
          </p:cNvPr>
          <p:cNvSpPr/>
          <p:nvPr/>
        </p:nvSpPr>
        <p:spPr>
          <a:xfrm>
            <a:off x="7157084" y="9868554"/>
            <a:ext cx="1910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/>
              <a:t>Сайт Абилимпикс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1AA106-4E8D-48BB-917D-74A27AF2D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5" y="199112"/>
            <a:ext cx="9034396" cy="894053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71F819-6065-4849-B5E2-721C6157C3A9}"/>
              </a:ext>
            </a:extLst>
          </p:cNvPr>
          <p:cNvSpPr/>
          <p:nvPr/>
        </p:nvSpPr>
        <p:spPr>
          <a:xfrm>
            <a:off x="4229102" y="6185575"/>
            <a:ext cx="4953000" cy="2819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E1E338-63A3-40FF-9B50-EE2FA67F4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856" y="2400300"/>
            <a:ext cx="3467100" cy="3467100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AA5B7F40-F64A-4984-BD06-4CA49F0DA9DC}"/>
              </a:ext>
            </a:extLst>
          </p:cNvPr>
          <p:cNvCxnSpPr/>
          <p:nvPr/>
        </p:nvCxnSpPr>
        <p:spPr>
          <a:xfrm>
            <a:off x="4495800" y="876300"/>
            <a:ext cx="9906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Прямоугольник 26">
            <a:extLst>
              <a:ext uri="{FF2B5EF4-FFF2-40B4-BE49-F238E27FC236}">
                <a16:creationId xmlns:a16="http://schemas.microsoft.com/office/drawing/2014/main" id="{B652CEE6-3699-4EF4-B1E9-6B703173A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9411" y="7595275"/>
            <a:ext cx="1027238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u-RU" sz="2400" dirty="0"/>
              <a:t>График проведения дней открытых дверей «Время возможностей»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u-RU" altLang="ru-RU" sz="2400" dirty="0"/>
              <a:t>Справочник «Куда пойти учиться?»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u-RU" altLang="ru-RU" sz="2400" dirty="0"/>
              <a:t>Атлас доступных профессий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u-RU" altLang="ru-RU" sz="2400" dirty="0"/>
              <a:t>Брошюра «Вопросы-ответы в части поступления в ПОО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u-RU" altLang="ru-RU" sz="2400" dirty="0"/>
              <a:t>Брошюра «Права обучающихся с инвалидностью и ОВЗ в СПО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70D9DB3-B535-4BC0-A7D7-30439C9405AA}"/>
              </a:ext>
            </a:extLst>
          </p:cNvPr>
          <p:cNvCxnSpPr/>
          <p:nvPr/>
        </p:nvCxnSpPr>
        <p:spPr>
          <a:xfrm flipH="1">
            <a:off x="6934200" y="0"/>
            <a:ext cx="4038600" cy="10287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721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DAC4A924-A227-4BD1-B779-9F2E73D45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7233" y="974705"/>
            <a:ext cx="4084814" cy="2723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4958699E-B472-48D9-BA6E-E79216E1F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0" y="3732899"/>
            <a:ext cx="4278312" cy="3208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6"/>
          <p:cNvSpPr txBox="1"/>
          <p:nvPr/>
        </p:nvSpPr>
        <p:spPr>
          <a:xfrm>
            <a:off x="5632842" y="1972507"/>
            <a:ext cx="742886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3600" dirty="0">
              <a:latin typeface="Arial Black"/>
              <a:cs typeface="Arial Black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66800" y="1018835"/>
            <a:ext cx="9372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222222"/>
                </a:solidFill>
                <a:latin typeface="Montserrat"/>
              </a:rPr>
              <a:t>Ежегодно актуализируется график проведения Дней открытых дверей среди СПО Красноярска и Красноярского края      </a:t>
            </a:r>
          </a:p>
          <a:p>
            <a:pPr algn="ctr"/>
            <a:r>
              <a:rPr lang="ru-RU" sz="3600" dirty="0">
                <a:solidFill>
                  <a:srgbClr val="222222"/>
                </a:solidFill>
                <a:latin typeface="Montserrat"/>
              </a:rPr>
              <a:t>                      (февраль-апрель)</a:t>
            </a:r>
            <a:endParaRPr lang="ru-RU" sz="3600" dirty="0"/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3CD3ACE7-635A-477B-B513-C3F94C41A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5141" y="6430677"/>
            <a:ext cx="4084814" cy="4084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187FD087-7F02-4352-829A-70FB0933F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4182"/>
            <a:ext cx="5257800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bject 3">
            <a:extLst>
              <a:ext uri="{FF2B5EF4-FFF2-40B4-BE49-F238E27FC236}">
                <a16:creationId xmlns:a16="http://schemas.microsoft.com/office/drawing/2014/main" id="{76EB8D45-3251-43CE-960B-386A47C62674}"/>
              </a:ext>
            </a:extLst>
          </p:cNvPr>
          <p:cNvSpPr txBox="1"/>
          <p:nvPr/>
        </p:nvSpPr>
        <p:spPr>
          <a:xfrm>
            <a:off x="111544" y="341262"/>
            <a:ext cx="14401800" cy="633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Дни открытых дверей «Время возможностей»</a:t>
            </a: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28DDFABA-CD57-413B-A63C-A24E880F2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43" y="3307467"/>
            <a:ext cx="4566178" cy="3424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0C4903B-EA34-4B30-9ABD-DC9357C786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2" r="8123"/>
          <a:stretch/>
        </p:blipFill>
        <p:spPr bwMode="auto">
          <a:xfrm>
            <a:off x="8260371" y="3480177"/>
            <a:ext cx="4278312" cy="4173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82BD08F0-7128-48C1-8DFF-620AD26B9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385" y="7245350"/>
            <a:ext cx="4989619" cy="2806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48594E31-C771-4CB2-9E01-D2D5E376D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5"/>
          <a:stretch/>
        </p:blipFill>
        <p:spPr bwMode="auto">
          <a:xfrm>
            <a:off x="4939414" y="4673220"/>
            <a:ext cx="3470291" cy="5353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CACBB8F1-9980-49D6-B935-02B587C60A3D}"/>
              </a:ext>
            </a:extLst>
          </p:cNvPr>
          <p:cNvSpPr txBox="1"/>
          <p:nvPr/>
        </p:nvSpPr>
        <p:spPr>
          <a:xfrm>
            <a:off x="-1295400" y="419100"/>
            <a:ext cx="14401800" cy="633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Справочник «Куда пойти учиться?»</a:t>
            </a: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A420565-3F26-4A2A-AD9A-1338D2D5E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68" t="18889" r="27286" b="19629"/>
          <a:stretch/>
        </p:blipFill>
        <p:spPr>
          <a:xfrm>
            <a:off x="685800" y="1409700"/>
            <a:ext cx="6324600" cy="807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D23E7E-1E99-4CA0-A76B-0FA250ABC8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2" t="2764" r="2122" b="1046"/>
          <a:stretch/>
        </p:blipFill>
        <p:spPr>
          <a:xfrm>
            <a:off x="8172450" y="1257728"/>
            <a:ext cx="8953500" cy="5623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361E4A3-8E4E-4BB9-B3D9-0D3EAC17A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275" y="7200900"/>
            <a:ext cx="2762250" cy="2762250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670132C-89A0-48D3-B524-08B711C588FD}"/>
              </a:ext>
            </a:extLst>
          </p:cNvPr>
          <p:cNvSpPr/>
          <p:nvPr/>
        </p:nvSpPr>
        <p:spPr>
          <a:xfrm>
            <a:off x="15773400" y="9397976"/>
            <a:ext cx="16329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/>
              <a:t>Аттестат</a:t>
            </a:r>
          </a:p>
        </p:txBody>
      </p:sp>
    </p:spTree>
    <p:extLst>
      <p:ext uri="{BB962C8B-B14F-4D97-AF65-F5344CB8AC3E}">
        <p14:creationId xmlns:p14="http://schemas.microsoft.com/office/powerpoint/2010/main" val="509782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CACBB8F1-9980-49D6-B935-02B587C60A3D}"/>
              </a:ext>
            </a:extLst>
          </p:cNvPr>
          <p:cNvSpPr txBox="1"/>
          <p:nvPr/>
        </p:nvSpPr>
        <p:spPr>
          <a:xfrm>
            <a:off x="-1295400" y="419100"/>
            <a:ext cx="14401800" cy="633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Справочник «Куда пойти учиться?»</a:t>
            </a: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8FDC6D3-9266-4CAE-BCBC-007ADA4C0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" b="-1"/>
          <a:stretch/>
        </p:blipFill>
        <p:spPr>
          <a:xfrm>
            <a:off x="914399" y="1409700"/>
            <a:ext cx="6324601" cy="80772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090E8B-66DC-4C9B-A059-F236AC219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5655860"/>
            <a:ext cx="3230409" cy="323040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767BF6-D3A7-4C08-A43A-95F526C0FE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167" t="15185" r="22500" b="59338"/>
          <a:stretch/>
        </p:blipFill>
        <p:spPr>
          <a:xfrm>
            <a:off x="7543800" y="1362501"/>
            <a:ext cx="10191366" cy="3810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B33E939-BC58-4716-BC90-E7F450F932F2}"/>
              </a:ext>
            </a:extLst>
          </p:cNvPr>
          <p:cNvSpPr/>
          <p:nvPr/>
        </p:nvSpPr>
        <p:spPr>
          <a:xfrm>
            <a:off x="10157254" y="4829405"/>
            <a:ext cx="53187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/>
              <a:t>Срок обучения: 1 год 10 мес.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608F1C9-E812-4DA5-B1CA-50334A57C27B}"/>
              </a:ext>
            </a:extLst>
          </p:cNvPr>
          <p:cNvSpPr/>
          <p:nvPr/>
        </p:nvSpPr>
        <p:spPr>
          <a:xfrm>
            <a:off x="15087600" y="9194512"/>
            <a:ext cx="2782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 err="1"/>
              <a:t>Сведетельство</a:t>
            </a:r>
            <a:endParaRPr lang="ru-RU" sz="3200" b="1" u="sng" dirty="0"/>
          </a:p>
        </p:txBody>
      </p:sp>
    </p:spTree>
    <p:extLst>
      <p:ext uri="{BB962C8B-B14F-4D97-AF65-F5344CB8AC3E}">
        <p14:creationId xmlns:p14="http://schemas.microsoft.com/office/powerpoint/2010/main" val="1691064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262B37-0386-41B2-BBA9-EF41593319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4"/>
          <a:stretch/>
        </p:blipFill>
        <p:spPr>
          <a:xfrm>
            <a:off x="1787990" y="2247900"/>
            <a:ext cx="5653453" cy="7263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5BC125-7981-4608-BB23-E4C423E65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3498428"/>
            <a:ext cx="4762500" cy="4762500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C84E0122-E87D-4389-B895-C4D1CBAADDC8}"/>
              </a:ext>
            </a:extLst>
          </p:cNvPr>
          <p:cNvSpPr txBox="1"/>
          <p:nvPr/>
        </p:nvSpPr>
        <p:spPr>
          <a:xfrm>
            <a:off x="-152400" y="458822"/>
            <a:ext cx="17830800" cy="633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Атлас доступных профессий/специальностей СПО</a:t>
            </a: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667615-0D32-4A7A-8E6C-1E35FCDE07AB}"/>
              </a:ext>
            </a:extLst>
          </p:cNvPr>
          <p:cNvSpPr/>
          <p:nvPr/>
        </p:nvSpPr>
        <p:spPr>
          <a:xfrm>
            <a:off x="10439400" y="1408585"/>
            <a:ext cx="6781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ТОП-10 профессий, востребованных на региональном рынке труда</a:t>
            </a:r>
          </a:p>
        </p:txBody>
      </p:sp>
    </p:spTree>
    <p:extLst>
      <p:ext uri="{BB962C8B-B14F-4D97-AF65-F5344CB8AC3E}">
        <p14:creationId xmlns:p14="http://schemas.microsoft.com/office/powerpoint/2010/main" val="356321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15A19A-E0D6-4336-B002-ED328007C9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6"/>
          <a:stretch/>
        </p:blipFill>
        <p:spPr>
          <a:xfrm>
            <a:off x="1066800" y="1866900"/>
            <a:ext cx="5943600" cy="8032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D21A9C-44B3-47E1-8096-624E28E2B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4686300"/>
            <a:ext cx="4762500" cy="4762500"/>
          </a:xfrm>
          <a:prstGeom prst="rect">
            <a:avLst/>
          </a:prstGeom>
        </p:spPr>
      </p:pic>
      <p:sp>
        <p:nvSpPr>
          <p:cNvPr id="10" name="object 3">
            <a:extLst>
              <a:ext uri="{FF2B5EF4-FFF2-40B4-BE49-F238E27FC236}">
                <a16:creationId xmlns:a16="http://schemas.microsoft.com/office/drawing/2014/main" id="{B4737AB0-ED06-4BE7-B730-F4FA899719E3}"/>
              </a:ext>
            </a:extLst>
          </p:cNvPr>
          <p:cNvSpPr txBox="1"/>
          <p:nvPr/>
        </p:nvSpPr>
        <p:spPr>
          <a:xfrm>
            <a:off x="0" y="207290"/>
            <a:ext cx="17830800" cy="1261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Атлас доступных профессий для лиц с интеллектуальными нарушениями</a:t>
            </a: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C1CBA28-896F-474E-8BC9-90546A6E4EE1}"/>
              </a:ext>
            </a:extLst>
          </p:cNvPr>
          <p:cNvSpPr/>
          <p:nvPr/>
        </p:nvSpPr>
        <p:spPr>
          <a:xfrm>
            <a:off x="11167446" y="2213891"/>
            <a:ext cx="4716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Информация об инклюзивных лабораториях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2FB3697-C0A3-4994-B962-A00D6BC659A3}"/>
              </a:ext>
            </a:extLst>
          </p:cNvPr>
          <p:cNvSpPr/>
          <p:nvPr/>
        </p:nvSpPr>
        <p:spPr>
          <a:xfrm>
            <a:off x="10134600" y="1719410"/>
            <a:ext cx="6781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ТОП-10 профессий, востребованных на региональном рынке труда</a:t>
            </a:r>
          </a:p>
        </p:txBody>
      </p:sp>
    </p:spTree>
    <p:extLst>
      <p:ext uri="{BB962C8B-B14F-4D97-AF65-F5344CB8AC3E}">
        <p14:creationId xmlns:p14="http://schemas.microsoft.com/office/powerpoint/2010/main" val="2568067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B4737AB0-ED06-4BE7-B730-F4FA899719E3}"/>
              </a:ext>
            </a:extLst>
          </p:cNvPr>
          <p:cNvSpPr txBox="1"/>
          <p:nvPr/>
        </p:nvSpPr>
        <p:spPr>
          <a:xfrm>
            <a:off x="0" y="207290"/>
            <a:ext cx="17830800" cy="1261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Атлас доступных профессий для лиц с интеллектуальными нарушениями</a:t>
            </a: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A2C9AA-6629-446C-8D3E-888B52E566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63" b="3367"/>
          <a:stretch/>
        </p:blipFill>
        <p:spPr>
          <a:xfrm>
            <a:off x="785813" y="1714500"/>
            <a:ext cx="4114800" cy="617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116F54-8854-47DC-BC37-C93AACB18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3" y="6217323"/>
            <a:ext cx="3862387" cy="386238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2517E3-0E43-4EA2-92F3-3E09B93AAD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925"/>
          <a:stretch/>
        </p:blipFill>
        <p:spPr>
          <a:xfrm>
            <a:off x="10591800" y="1790700"/>
            <a:ext cx="4105561" cy="6172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8579AF-857B-48C7-9393-E9CA846F2B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1357" y="6302970"/>
            <a:ext cx="3741263" cy="374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52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75FAF78-14D9-4B0D-AC26-9D4EBCDC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2247900"/>
            <a:ext cx="16611599" cy="6647974"/>
          </a:xfrm>
        </p:spPr>
        <p:txBody>
          <a:bodyPr/>
          <a:lstStyle/>
          <a:p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оригинал и ксерокопия документов, удостоверяющих личность, гражданство;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оригинал и/или ксерокопия документа об образовании и (или) документа об образовании и о квалификации (обложку НЕ брать);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СНИЛС;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- 4 фотографии (при сдаче оригинала)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</a:t>
            </a:r>
            <a:r>
              <a:rPr lang="ru-RU" sz="2400" dirty="0">
                <a:solidFill>
                  <a:schemeClr val="tx1"/>
                </a:solidFill>
              </a:rPr>
              <a:t>справка МСЭ / ИПРА / ПМПК</a:t>
            </a: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dirty="0">
                <a:solidFill>
                  <a:schemeClr val="tx1"/>
                </a:solidFill>
              </a:rPr>
            </a:br>
            <a:br>
              <a:rPr lang="ru-RU" sz="2400" u="sng" dirty="0">
                <a:solidFill>
                  <a:schemeClr val="tx1"/>
                </a:solidFill>
              </a:rPr>
            </a:br>
            <a:r>
              <a:rPr lang="ru-RU" sz="2400" u="sng" dirty="0">
                <a:solidFill>
                  <a:schemeClr val="tx1"/>
                </a:solidFill>
              </a:rPr>
              <a:t>Сопутствующие документы (лишнее НЕ брать):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</a:t>
            </a:r>
            <a:r>
              <a:rPr lang="ru-RU" sz="2400" dirty="0">
                <a:solidFill>
                  <a:schemeClr val="tx1"/>
                </a:solidFill>
              </a:rPr>
              <a:t>медицинская справка (Ф-086у), </a:t>
            </a:r>
            <a:r>
              <a:rPr lang="ru-RU" sz="2400" dirty="0" err="1">
                <a:solidFill>
                  <a:schemeClr val="tx1"/>
                </a:solidFill>
              </a:rPr>
              <a:t>мед.полис</a:t>
            </a:r>
            <a:r>
              <a:rPr lang="ru-RU" sz="2400" dirty="0">
                <a:solidFill>
                  <a:schemeClr val="tx1"/>
                </a:solidFill>
              </a:rPr>
              <a:t>, прививки;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</a:t>
            </a:r>
            <a:r>
              <a:rPr lang="ru-RU" sz="2400" dirty="0">
                <a:solidFill>
                  <a:schemeClr val="tx1"/>
                </a:solidFill>
              </a:rPr>
              <a:t>свидетельство о рождении (ксерокопия для н/л);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справка о составе семьи (выписка из домовой книги) - по возможности;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характеристика с предыдущего места учебы - по возможности;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 фото 3*4 – 6 шт. (для водителей – 8 шт.) подписывать;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- </a:t>
            </a:r>
            <a:r>
              <a:rPr lang="ru-RU" sz="2400" dirty="0">
                <a:solidFill>
                  <a:schemeClr val="tx1"/>
                </a:solidFill>
              </a:rPr>
              <a:t>свидетельство ИНН (ксерокопия);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- приписное удостоверение с 2009 г.р.(военный билет – для юношей).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*справка от нарколога, справка от психиатра (для </a:t>
            </a:r>
            <a:r>
              <a:rPr lang="ru-RU" sz="2400" dirty="0" err="1">
                <a:solidFill>
                  <a:schemeClr val="tx1"/>
                </a:solidFill>
              </a:rPr>
              <a:t>Мра</a:t>
            </a:r>
            <a:r>
              <a:rPr lang="ru-RU" sz="2400" dirty="0">
                <a:solidFill>
                  <a:schemeClr val="tx1"/>
                </a:solidFill>
              </a:rPr>
              <a:t>)</a:t>
            </a:r>
            <a:endParaRPr lang="ru-RU" dirty="0"/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5834663D-ED66-4953-88F7-5FD64C98D8A4}"/>
              </a:ext>
            </a:extLst>
          </p:cNvPr>
          <p:cNvSpPr txBox="1"/>
          <p:nvPr/>
        </p:nvSpPr>
        <p:spPr>
          <a:xfrm>
            <a:off x="1981200" y="266700"/>
            <a:ext cx="14097000" cy="1261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Перечень основных документов при подаче заявления на поступление</a:t>
            </a: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8ADFD60-28E1-446F-A30A-6E36B85DE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3151" y="7734300"/>
            <a:ext cx="3504849" cy="2942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151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1534" t="24075" r="16818" b="18148"/>
          <a:stretch/>
        </p:blipFill>
        <p:spPr>
          <a:xfrm>
            <a:off x="1905000" y="2035044"/>
            <a:ext cx="13868400" cy="7931057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335D8F05-504D-4CDF-B818-3810CFA80253}"/>
              </a:ext>
            </a:extLst>
          </p:cNvPr>
          <p:cNvSpPr txBox="1"/>
          <p:nvPr/>
        </p:nvSpPr>
        <p:spPr>
          <a:xfrm>
            <a:off x="952498" y="342900"/>
            <a:ext cx="16383000" cy="1890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Прием детей из числа инвалидов, лиц с ОВЗ и детей – сирот (оставшихся без попечения родителей)</a:t>
            </a:r>
            <a:b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</a:b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805210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b="3404"/>
          <a:stretch/>
        </p:blipFill>
        <p:spPr>
          <a:xfrm>
            <a:off x="0" y="1257300"/>
            <a:ext cx="18288000" cy="9029700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D1B3C91C-A2C2-4255-B8F0-D1C834B8C33A}"/>
              </a:ext>
            </a:extLst>
          </p:cNvPr>
          <p:cNvSpPr txBox="1"/>
          <p:nvPr/>
        </p:nvSpPr>
        <p:spPr>
          <a:xfrm>
            <a:off x="3657600" y="419100"/>
            <a:ext cx="10706100" cy="633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4880"/>
              </a:lnSpc>
            </a:pPr>
            <a:r>
              <a:rPr lang="ru-RU" sz="4800" b="1" spc="-420" dirty="0">
                <a:solidFill>
                  <a:srgbClr val="1B334D"/>
                </a:solidFill>
                <a:latin typeface="Arial Black"/>
                <a:cs typeface="Arial Black"/>
              </a:rPr>
              <a:t>Льготы и квоты при поступлении</a:t>
            </a:r>
            <a:endParaRPr lang="ru-RU" sz="4800" b="1" spc="-459" dirty="0">
              <a:solidFill>
                <a:srgbClr val="1B334D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689317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-3529708" y="4877343"/>
            <a:ext cx="14782800" cy="10059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200525">
              <a:lnSpc>
                <a:spcPct val="116199"/>
              </a:lnSpc>
            </a:pPr>
            <a:r>
              <a:rPr lang="ru-RU" sz="6000" b="1" spc="-420" dirty="0">
                <a:solidFill>
                  <a:srgbClr val="1B334D"/>
                </a:solidFill>
                <a:latin typeface="Arial Black"/>
              </a:rPr>
              <a:t>Спасибо за внимание!</a:t>
            </a:r>
            <a:endParaRPr sz="6000" b="1" spc="-420" dirty="0">
              <a:solidFill>
                <a:srgbClr val="1B334D"/>
              </a:solidFill>
              <a:latin typeface="Arial Black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520" y="106136"/>
            <a:ext cx="3581400" cy="198936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67220" y="7962900"/>
            <a:ext cx="1570948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Юрченко Надежда Александровна, 8(391)234-05-47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базового центра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инклюзивного профессионального образования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metodabi@kkotip.ru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5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5A2860-1646-428C-8FCB-BA897475E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348" y="38100"/>
            <a:ext cx="3873488" cy="387348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13BFD0C-6DC7-418B-BDA1-9BF59C082112}"/>
              </a:ext>
            </a:extLst>
          </p:cNvPr>
          <p:cNvSpPr/>
          <p:nvPr/>
        </p:nvSpPr>
        <p:spPr>
          <a:xfrm>
            <a:off x="10360732" y="3670906"/>
            <a:ext cx="2079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dirty="0"/>
              <a:t>Сайт БПОО</a:t>
            </a:r>
            <a:endParaRPr lang="ru-RU" sz="2800" b="1" dirty="0"/>
          </a:p>
        </p:txBody>
      </p:sp>
      <p:pic>
        <p:nvPicPr>
          <p:cNvPr id="12" name="Рисунок 8" descr="C:\Users\user\Downloads\image-15-03-23-08-48.png">
            <a:extLst>
              <a:ext uri="{FF2B5EF4-FFF2-40B4-BE49-F238E27FC236}">
                <a16:creationId xmlns:a16="http://schemas.microsoft.com/office/drawing/2014/main" id="{7C3D492E-AA0A-4718-BC1A-834754DB0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182446" y="289267"/>
            <a:ext cx="3495954" cy="341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F9C75ED-5D8C-4E72-8D6C-7C45F2B57821}"/>
              </a:ext>
            </a:extLst>
          </p:cNvPr>
          <p:cNvSpPr/>
          <p:nvPr/>
        </p:nvSpPr>
        <p:spPr>
          <a:xfrm>
            <a:off x="14955148" y="3670906"/>
            <a:ext cx="2437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БПОО в ВК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EBB74F-87DD-4FE6-9F48-F06157C06E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0" r="730" b="11429"/>
          <a:stretch/>
        </p:blipFill>
        <p:spPr>
          <a:xfrm>
            <a:off x="304800" y="1743463"/>
            <a:ext cx="12817286" cy="75438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DAC54B7-92D7-45E9-B4DF-49DCB95AE394}"/>
              </a:ext>
            </a:extLst>
          </p:cNvPr>
          <p:cNvSpPr/>
          <p:nvPr/>
        </p:nvSpPr>
        <p:spPr>
          <a:xfrm>
            <a:off x="1752600" y="266700"/>
            <a:ext cx="86262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Приняли участие: </a:t>
            </a:r>
          </a:p>
          <a:p>
            <a:r>
              <a:rPr lang="ru-RU" sz="2800" b="1" dirty="0"/>
              <a:t>1314 участников, в том числе 512 школьников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A9E8E13-52CD-41C4-8B6C-C84B8FC4D7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t="8894" r="7710" b="6701"/>
          <a:stretch/>
        </p:blipFill>
        <p:spPr>
          <a:xfrm>
            <a:off x="14548143" y="1577409"/>
            <a:ext cx="2143550" cy="209186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50AE867-FA2F-4088-BAB1-6EB1D3F2B870}"/>
              </a:ext>
            </a:extLst>
          </p:cNvPr>
          <p:cNvSpPr/>
          <p:nvPr/>
        </p:nvSpPr>
        <p:spPr>
          <a:xfrm>
            <a:off x="14710645" y="3636433"/>
            <a:ext cx="1910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/>
              <a:t>Сайт Абилимпикс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270A853-FA78-4ADE-B02A-2E0B7A5C35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8916" t="42197" r="18670" b="29900"/>
          <a:stretch/>
        </p:blipFill>
        <p:spPr>
          <a:xfrm>
            <a:off x="14625139" y="4674122"/>
            <a:ext cx="1910716" cy="184173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6E899F7-BA72-4FD4-AF2A-4FF8BD9A675B}"/>
              </a:ext>
            </a:extLst>
          </p:cNvPr>
          <p:cNvSpPr/>
          <p:nvPr/>
        </p:nvSpPr>
        <p:spPr>
          <a:xfrm>
            <a:off x="14673125" y="6467887"/>
            <a:ext cx="1711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/>
              <a:t>Абилимпикс ВК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6750B9-E6D5-4ABD-B836-2048F9D12F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1" t="57407" r="22132" b="17408"/>
          <a:stretch/>
        </p:blipFill>
        <p:spPr>
          <a:xfrm>
            <a:off x="14568535" y="7425002"/>
            <a:ext cx="1883259" cy="188325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6E50434-9521-470F-B54A-43047133D9F1}"/>
              </a:ext>
            </a:extLst>
          </p:cNvPr>
          <p:cNvSpPr/>
          <p:nvPr/>
        </p:nvSpPr>
        <p:spPr>
          <a:xfrm>
            <a:off x="14585865" y="9287263"/>
            <a:ext cx="1912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/>
              <a:t>Абилимпикс </a:t>
            </a:r>
            <a:r>
              <a:rPr lang="en-US" altLang="ru-RU" dirty="0"/>
              <a:t>MAX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713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962</TotalTime>
  <Words>474</Words>
  <Application>Microsoft Office PowerPoint</Application>
  <PresentationFormat>Произвольный</PresentationFormat>
  <Paragraphs>58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Montserrat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- оригинал и ксерокопия документов, удостоверяющих личность, гражданство;  - оригинал и/или ксерокопия документа об образовании и (или) документа об образовании и о квалификации (обложку НЕ брать);  - СНИЛС; - 4 фотографии (при сдаче оригинала) - справка МСЭ / ИПРА / ПМПК   Сопутствующие документы (лишнее НЕ брать): - медицинская справка (Ф-086у), мед.полис, прививки; - свидетельство о рождении (ксерокопия для н/л); - справка о составе семьи (выписка из домовой книги) - по возможности; - характеристика с предыдущего места учебы - по возможности;  фото 3*4 – 6 шт. (для водителей – 8 шт.) подписывать; - свидетельство ИНН (ксерокопия); - приписное удостоверение с 2009 г.р.(военный билет – для юношей). *справка от нарколога, справка от психиатра (для Мра)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Юрченко Надежда Александровна</cp:lastModifiedBy>
  <cp:revision>61</cp:revision>
  <dcterms:created xsi:type="dcterms:W3CDTF">2022-06-27T13:19:51Z</dcterms:created>
  <dcterms:modified xsi:type="dcterms:W3CDTF">2026-04-24T01:42:41Z</dcterms:modified>
</cp:coreProperties>
</file>