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57" r:id="rId4"/>
    <p:sldId id="259" r:id="rId5"/>
    <p:sldId id="281" r:id="rId6"/>
    <p:sldId id="283" r:id="rId7"/>
    <p:sldId id="284" r:id="rId8"/>
    <p:sldId id="261" r:id="rId9"/>
    <p:sldId id="265" r:id="rId10"/>
    <p:sldId id="263" r:id="rId11"/>
    <p:sldId id="285" r:id="rId12"/>
    <p:sldId id="269" r:id="rId13"/>
  </p:sldIdLst>
  <p:sldSz cx="18288000" cy="10287000"/>
  <p:notesSz cx="7104063" cy="10234613"/>
  <p:embeddedFontLst>
    <p:embeddedFont>
      <p:font typeface="Raleway Bold" panose="020B0604020202020204" charset="-52"/>
      <p:regular r:id="rId16"/>
    </p:embeddedFont>
    <p:embeddedFont>
      <p:font typeface="Raleway" panose="020B0604020202020204" charset="-52"/>
      <p:regular r:id="rId17"/>
    </p:embeddedFont>
    <p:embeddedFont>
      <p:font typeface="Raleway Thin" panose="020B0604020202020204" charset="-5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2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4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7E87B5C-B052-4C07-BA26-5D3E2D4DA033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0FD0046-7DF0-42E9-826A-78212A819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876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D627BD9-9067-46F4-AA89-68A2AE103716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679E55B-C454-4766-90C6-6AADAC990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804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9E55B-C454-4766-90C6-6AADAC990E2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06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9E55B-C454-4766-90C6-6AADAC990E2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952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9E55B-C454-4766-90C6-6AADAC990E2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791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9E55B-C454-4766-90C6-6AADAC990E2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080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9E55B-C454-4766-90C6-6AADAC990E2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404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9E55B-C454-4766-90C6-6AADAC990E2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493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9E55B-C454-4766-90C6-6AADAC990E2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488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9E55B-C454-4766-90C6-6AADAC990E2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456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9E55B-C454-4766-90C6-6AADAC990E2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575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9E55B-C454-4766-90C6-6AADAC990E2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57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9E55B-C454-4766-90C6-6AADAC990E2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542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9E55B-C454-4766-90C6-6AADAC990E2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161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E1225C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8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3A4295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E1225C">
                  <a:alpha val="14902"/>
                </a:srgbClr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8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3A4295">
                  <a:alpha val="14902"/>
                </a:srgbClr>
              </a:solidFill>
            </p:spPr>
          </p:sp>
        </p:grpSp>
      </p:grpSp>
      <p:sp>
        <p:nvSpPr>
          <p:cNvPr id="12" name="Freeform 12"/>
          <p:cNvSpPr/>
          <p:nvPr/>
        </p:nvSpPr>
        <p:spPr>
          <a:xfrm>
            <a:off x="13118883" y="632801"/>
            <a:ext cx="5169117" cy="2155927"/>
          </a:xfrm>
          <a:custGeom>
            <a:avLst/>
            <a:gdLst/>
            <a:ahLst/>
            <a:cxnLst/>
            <a:rect l="l" t="t" r="r" b="b"/>
            <a:pathLst>
              <a:path w="5169117" h="2155927">
                <a:moveTo>
                  <a:pt x="0" y="0"/>
                </a:moveTo>
                <a:lnTo>
                  <a:pt x="5169117" y="0"/>
                </a:lnTo>
                <a:lnTo>
                  <a:pt x="5169117" y="2155927"/>
                </a:lnTo>
                <a:lnTo>
                  <a:pt x="0" y="21559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93100" y="451826"/>
            <a:ext cx="2647454" cy="835702"/>
          </a:xfrm>
          <a:custGeom>
            <a:avLst/>
            <a:gdLst/>
            <a:ahLst/>
            <a:cxnLst/>
            <a:rect l="l" t="t" r="r" b="b"/>
            <a:pathLst>
              <a:path w="2647454" h="835702">
                <a:moveTo>
                  <a:pt x="0" y="0"/>
                </a:moveTo>
                <a:lnTo>
                  <a:pt x="2647454" y="0"/>
                </a:lnTo>
                <a:lnTo>
                  <a:pt x="2647454" y="835702"/>
                </a:lnTo>
                <a:lnTo>
                  <a:pt x="0" y="8357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034698" y="451826"/>
            <a:ext cx="2958238" cy="835702"/>
          </a:xfrm>
          <a:custGeom>
            <a:avLst/>
            <a:gdLst/>
            <a:ahLst/>
            <a:cxnLst/>
            <a:rect l="l" t="t" r="r" b="b"/>
            <a:pathLst>
              <a:path w="2958238" h="835702">
                <a:moveTo>
                  <a:pt x="0" y="0"/>
                </a:moveTo>
                <a:lnTo>
                  <a:pt x="2958238" y="0"/>
                </a:lnTo>
                <a:lnTo>
                  <a:pt x="2958238" y="835702"/>
                </a:lnTo>
                <a:lnTo>
                  <a:pt x="0" y="8357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375050" y="430510"/>
            <a:ext cx="3827895" cy="857019"/>
          </a:xfrm>
          <a:custGeom>
            <a:avLst/>
            <a:gdLst/>
            <a:ahLst/>
            <a:cxnLst/>
            <a:rect l="l" t="t" r="r" b="b"/>
            <a:pathLst>
              <a:path w="3827895" h="857019">
                <a:moveTo>
                  <a:pt x="0" y="0"/>
                </a:moveTo>
                <a:lnTo>
                  <a:pt x="3827895" y="0"/>
                </a:lnTo>
                <a:lnTo>
                  <a:pt x="3827895" y="857018"/>
                </a:lnTo>
                <a:lnTo>
                  <a:pt x="0" y="8570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1221" r="-26688" b="-324066"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550221" y="2884249"/>
            <a:ext cx="16213780" cy="5655571"/>
            <a:chOff x="17512" y="-655238"/>
            <a:chExt cx="20491568" cy="7540761"/>
          </a:xfrm>
        </p:grpSpPr>
        <p:sp>
          <p:nvSpPr>
            <p:cNvPr id="17" name="TextBox 17"/>
            <p:cNvSpPr txBox="1"/>
            <p:nvPr/>
          </p:nvSpPr>
          <p:spPr>
            <a:xfrm>
              <a:off x="17512" y="-655238"/>
              <a:ext cx="20491568" cy="44319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5400" dirty="0">
                  <a:solidFill>
                    <a:srgbClr val="373736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Социализация, профессиональная адаптация и интеграция студентов колледжа с расстройствами аутистического спектра через систему интегративного наставничества</a:t>
              </a:r>
              <a:endParaRPr lang="en-US" sz="5400" dirty="0">
                <a:solidFill>
                  <a:srgbClr val="373736"/>
                </a:solidFill>
                <a:latin typeface="Raleway Bold"/>
                <a:ea typeface="Raleway Bold"/>
                <a:cs typeface="Raleway Bold"/>
                <a:sym typeface="Raleway Bold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7512" y="4064238"/>
              <a:ext cx="17573465" cy="28212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466"/>
                </a:lnSpc>
              </a:pPr>
              <a:r>
                <a:rPr lang="ru-RU" sz="4205" dirty="0">
                  <a:solidFill>
                    <a:srgbClr val="373736"/>
                  </a:solidFill>
                  <a:latin typeface="Raleway"/>
                  <a:ea typeface="Raleway"/>
                  <a:cs typeface="Raleway"/>
                  <a:sym typeface="Raleway"/>
                </a:rPr>
                <a:t>Номинация «Практики наставничества для социализации и личностного развития обучающихся с особыми </a:t>
              </a:r>
              <a:r>
                <a:rPr lang="ru-RU" sz="4205" dirty="0" smtClean="0">
                  <a:solidFill>
                    <a:srgbClr val="373736"/>
                  </a:solidFill>
                  <a:latin typeface="Raleway"/>
                  <a:ea typeface="Raleway"/>
                  <a:cs typeface="Raleway"/>
                  <a:sym typeface="Raleway"/>
                </a:rPr>
                <a:t>потребностями»</a:t>
              </a:r>
              <a:endParaRPr lang="en-US" sz="4205" dirty="0">
                <a:solidFill>
                  <a:srgbClr val="373736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24346" y="8876606"/>
            <a:ext cx="12937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Raleway" panose="020B0604020202020204" charset="-52"/>
                <a:cs typeface="Times New Roman" panose="02020603050405020304" pitchFamily="18" charset="0"/>
              </a:rPr>
              <a:t>Автор практики: </a:t>
            </a:r>
            <a:r>
              <a:rPr lang="ru-RU" sz="2400" dirty="0" smtClean="0">
                <a:latin typeface="Raleway Bold" panose="020B0604020202020204" charset="-52"/>
                <a:cs typeface="Times New Roman" panose="02020603050405020304" pitchFamily="18" charset="0"/>
              </a:rPr>
              <a:t>Шарабарина Христина Александровна</a:t>
            </a:r>
            <a:r>
              <a:rPr lang="ru-RU" sz="2400" dirty="0" smtClean="0">
                <a:latin typeface="Raleway" panose="020B0604020202020204" charset="-52"/>
                <a:cs typeface="Times New Roman" panose="02020603050405020304" pitchFamily="18" charset="0"/>
              </a:rPr>
              <a:t>, аналитик РУМЦ СПО</a:t>
            </a:r>
            <a:r>
              <a:rPr lang="en-US" sz="2400" dirty="0" smtClean="0">
                <a:latin typeface="Raleway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Raleway" panose="020B0604020202020204" charset="-52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Raleway" panose="020B0604020202020204" charset="-52"/>
                <a:cs typeface="Times New Roman" panose="02020603050405020304" pitchFamily="18" charset="0"/>
              </a:rPr>
              <a:t>базе </a:t>
            </a:r>
            <a:r>
              <a:rPr lang="ru-RU" sz="2400" dirty="0" err="1" smtClean="0">
                <a:latin typeface="Raleway" panose="020B0604020202020204" charset="-52"/>
                <a:cs typeface="Times New Roman" panose="02020603050405020304" pitchFamily="18" charset="0"/>
              </a:rPr>
              <a:t>КГБПОУ«Красноярский</a:t>
            </a:r>
            <a:r>
              <a:rPr lang="ru-RU" sz="2400" dirty="0" smtClean="0">
                <a:latin typeface="Raleway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Raleway" panose="020B0604020202020204" charset="-52"/>
                <a:cs typeface="Times New Roman" panose="02020603050405020304" pitchFamily="18" charset="0"/>
              </a:rPr>
              <a:t>колледж отраслевых технологий и предпринимательства»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73987" y="-3162300"/>
            <a:ext cx="12595973" cy="14544547"/>
            <a:chOff x="0" y="0"/>
            <a:chExt cx="16794631" cy="1939273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68545" y="5686276"/>
              <a:ext cx="17919828" cy="4433972"/>
              <a:chOff x="0" y="0"/>
              <a:chExt cx="1642459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61706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617060" h="360680">
                    <a:moveTo>
                      <a:pt x="1617060" y="180340"/>
                    </a:moveTo>
                    <a:cubicBezTo>
                      <a:pt x="1617060" y="81280"/>
                      <a:pt x="1537050" y="0"/>
                      <a:pt x="1436719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436719" y="360680"/>
                    </a:lnTo>
                    <a:cubicBezTo>
                      <a:pt x="1535779" y="360680"/>
                      <a:pt x="1617060" y="279400"/>
                      <a:pt x="1617060" y="180340"/>
                    </a:cubicBezTo>
                    <a:close/>
                  </a:path>
                </a:pathLst>
              </a:custGeom>
              <a:solidFill>
                <a:srgbClr val="E1225C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166002" y="9008490"/>
              <a:ext cx="18666512" cy="4433972"/>
              <a:chOff x="0" y="0"/>
              <a:chExt cx="171089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68549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685498" h="360680">
                    <a:moveTo>
                      <a:pt x="1685498" y="180340"/>
                    </a:moveTo>
                    <a:cubicBezTo>
                      <a:pt x="1685498" y="81280"/>
                      <a:pt x="1605488" y="0"/>
                      <a:pt x="1505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505157" y="360680"/>
                    </a:lnTo>
                    <a:cubicBezTo>
                      <a:pt x="1604217" y="360680"/>
                      <a:pt x="1685498" y="279400"/>
                      <a:pt x="1685498" y="180340"/>
                    </a:cubicBezTo>
                    <a:close/>
                  </a:path>
                </a:pathLst>
              </a:custGeom>
              <a:solidFill>
                <a:srgbClr val="3A4295"/>
              </a:solidFill>
            </p:spPr>
          </p:sp>
        </p:grpSp>
      </p:grpSp>
      <p:sp>
        <p:nvSpPr>
          <p:cNvPr id="12" name="Прямоугольник 11"/>
          <p:cNvSpPr/>
          <p:nvPr/>
        </p:nvSpPr>
        <p:spPr>
          <a:xfrm>
            <a:off x="4628366" y="4090352"/>
            <a:ext cx="11495301" cy="47643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06375" algn="l"/>
              </a:tabLst>
            </a:pPr>
            <a:r>
              <a:rPr lang="ru-RU" sz="4400" b="1" dirty="0" smtClean="0">
                <a:latin typeface="Raleway Bold" panose="020B0604020202020204" charset="-52"/>
                <a:ea typeface="Times New Roman" panose="02020603050405020304" pitchFamily="18" charset="0"/>
              </a:rPr>
              <a:t>Этапы </a:t>
            </a:r>
            <a:r>
              <a:rPr lang="ru-RU" sz="4400" b="1" dirty="0">
                <a:latin typeface="Raleway Bold" panose="020B0604020202020204" charset="-52"/>
                <a:ea typeface="Times New Roman" panose="02020603050405020304" pitchFamily="18" charset="0"/>
              </a:rPr>
              <a:t>мониторинга:</a:t>
            </a:r>
            <a:endParaRPr lang="ru-RU" sz="3200" dirty="0">
              <a:latin typeface="Raleway Bold" panose="020B0604020202020204" charset="-52"/>
              <a:ea typeface="Liberation Sans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06375" algn="l"/>
              </a:tabLst>
            </a:pPr>
            <a:r>
              <a:rPr lang="ru-RU" sz="4400" b="1" dirty="0">
                <a:latin typeface="Raleway Bold" panose="020B0604020202020204" charset="-52"/>
                <a:ea typeface="Times New Roman" panose="02020603050405020304" pitchFamily="18" charset="0"/>
              </a:rPr>
              <a:t>Этап 1: Входная </a:t>
            </a:r>
            <a:r>
              <a:rPr lang="ru-RU" sz="4400" b="1" dirty="0" smtClean="0">
                <a:latin typeface="Raleway Bold" panose="020B0604020202020204" charset="-52"/>
                <a:ea typeface="Times New Roman" panose="02020603050405020304" pitchFamily="18" charset="0"/>
              </a:rPr>
              <a:t>диагностика </a:t>
            </a:r>
            <a:r>
              <a:rPr lang="ru-RU" sz="3200" dirty="0" smtClean="0">
                <a:latin typeface="Raleway Bold" panose="020B0604020202020204" charset="-52"/>
                <a:ea typeface="Liberation Sans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06375" algn="l"/>
              </a:tabLst>
            </a:pPr>
            <a:r>
              <a:rPr lang="ru-RU" sz="4400" b="1" dirty="0" smtClean="0">
                <a:latin typeface="Raleway Bold" panose="020B0604020202020204" charset="-52"/>
                <a:ea typeface="Times New Roman" panose="02020603050405020304" pitchFamily="18" charset="0"/>
              </a:rPr>
              <a:t>Этап 2: Текущий мониторинг </a:t>
            </a:r>
            <a:r>
              <a:rPr lang="ru-RU" sz="3200" dirty="0" smtClean="0">
                <a:latin typeface="Raleway Bold" panose="020B0604020202020204" charset="-52"/>
                <a:ea typeface="Liberation Sans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06375" algn="l"/>
              </a:tabLst>
            </a:pPr>
            <a:r>
              <a:rPr lang="ru-RU" sz="4400" b="1" dirty="0" smtClean="0">
                <a:latin typeface="Raleway Bold" panose="020B0604020202020204" charset="-52"/>
                <a:ea typeface="Times New Roman" panose="02020603050405020304" pitchFamily="18" charset="0"/>
              </a:rPr>
              <a:t>Этап 3: Промежуточная оценка </a:t>
            </a:r>
            <a:r>
              <a:rPr lang="ru-RU" sz="3200" dirty="0" smtClean="0">
                <a:latin typeface="Raleway Bold" panose="020B0604020202020204" charset="-52"/>
                <a:ea typeface="Liberation Sans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06375" algn="l"/>
              </a:tabLst>
            </a:pPr>
            <a:r>
              <a:rPr lang="ru-RU" sz="4400" b="1" dirty="0" smtClean="0">
                <a:latin typeface="Raleway Bold" panose="020B0604020202020204" charset="-52"/>
                <a:ea typeface="Times New Roman" panose="02020603050405020304" pitchFamily="18" charset="0"/>
              </a:rPr>
              <a:t>Этап </a:t>
            </a:r>
            <a:r>
              <a:rPr lang="ru-RU" sz="4400" b="1" dirty="0">
                <a:latin typeface="Raleway Bold" panose="020B0604020202020204" charset="-52"/>
                <a:ea typeface="Times New Roman" panose="02020603050405020304" pitchFamily="18" charset="0"/>
              </a:rPr>
              <a:t>4: Итоговая оценка </a:t>
            </a:r>
            <a:r>
              <a:rPr lang="ru-RU" sz="3200" dirty="0" smtClean="0">
                <a:latin typeface="Raleway Bold" panose="020B0604020202020204" charset="-52"/>
                <a:ea typeface="Liberation Sans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06375" algn="l"/>
              </a:tabLst>
            </a:pPr>
            <a:r>
              <a:rPr lang="ru-RU" sz="4400" b="1" dirty="0" smtClean="0">
                <a:latin typeface="Raleway Bold" panose="020B0604020202020204" charset="-52"/>
                <a:ea typeface="Times New Roman" panose="02020603050405020304" pitchFamily="18" charset="0"/>
              </a:rPr>
              <a:t>Этап </a:t>
            </a:r>
            <a:r>
              <a:rPr lang="ru-RU" sz="4400" b="1" dirty="0">
                <a:latin typeface="Raleway Bold" panose="020B0604020202020204" charset="-52"/>
                <a:ea typeface="Times New Roman" panose="02020603050405020304" pitchFamily="18" charset="0"/>
              </a:rPr>
              <a:t>5: Анализ и принятие решений </a:t>
            </a:r>
            <a:endParaRPr lang="ru-RU" sz="3200" dirty="0">
              <a:effectLst/>
              <a:latin typeface="Raleway Bold" panose="020B0604020202020204" charset="-52"/>
              <a:ea typeface="Liberatio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312771" y="922616"/>
            <a:ext cx="7810896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ru-RU" sz="8000" b="1" spc="-240" dirty="0" smtClean="0">
                <a:solidFill>
                  <a:srgbClr val="373736"/>
                </a:solidFill>
                <a:latin typeface="Raleway Bold"/>
                <a:ea typeface="Raleway Bold"/>
                <a:cs typeface="Raleway Bold"/>
                <a:sym typeface="Raleway Bold"/>
              </a:rPr>
              <a:t>СИСТЕМА ОЦЕНКИ</a:t>
            </a:r>
            <a:endParaRPr lang="en-US" sz="8000" b="1" spc="-240" dirty="0">
              <a:solidFill>
                <a:srgbClr val="373736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725400" y="5023008"/>
            <a:ext cx="3518914" cy="549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06375" algn="l"/>
              </a:tabLst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E1225C"/>
                </a:solidFill>
                <a:latin typeface="Raleway Bold" panose="020B0604020202020204" charset="-52"/>
                <a:ea typeface="Times New Roman" panose="02020603050405020304" pitchFamily="18" charset="0"/>
              </a:rPr>
              <a:t>до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E1225C"/>
                </a:solidFill>
                <a:latin typeface="Raleway Bold" panose="020B0604020202020204" charset="-52"/>
                <a:ea typeface="Times New Roman" panose="02020603050405020304" pitchFamily="18" charset="0"/>
              </a:rPr>
              <a:t>начала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E1225C"/>
                </a:solidFill>
                <a:latin typeface="Raleway Bold" panose="020B0604020202020204" charset="-52"/>
                <a:ea typeface="Times New Roman" panose="02020603050405020304" pitchFamily="18" charset="0"/>
              </a:rPr>
              <a:t>работы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E1225C"/>
              </a:solidFill>
              <a:latin typeface="Raleway Bold" panose="020B0604020202020204" charset="-52"/>
              <a:ea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344400" y="5824321"/>
            <a:ext cx="3518914" cy="549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06375" algn="l"/>
              </a:tabLst>
            </a:pP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E1225C"/>
                </a:solidFill>
                <a:latin typeface="Raleway Bold" panose="020B0604020202020204" charset="-52"/>
                <a:ea typeface="Times New Roman" panose="02020603050405020304" pitchFamily="18" charset="0"/>
              </a:rPr>
              <a:t>2 раза в месяц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458528" y="6554079"/>
            <a:ext cx="3518914" cy="549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06375" algn="l"/>
              </a:tabLst>
            </a:pP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E1225C"/>
                </a:solidFill>
                <a:latin typeface="Raleway Bold" panose="020B0604020202020204" charset="-52"/>
                <a:ea typeface="Times New Roman" panose="02020603050405020304" pitchFamily="18" charset="0"/>
              </a:rPr>
              <a:t>с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E1225C"/>
                </a:solidFill>
                <a:latin typeface="Raleway Bold" panose="020B0604020202020204" charset="-52"/>
                <a:ea typeface="Times New Roman" panose="02020603050405020304" pitchFamily="18" charset="0"/>
              </a:rPr>
              <a:t>еместр обучения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E1225C"/>
              </a:solidFill>
              <a:latin typeface="Raleway Bold" panose="020B0604020202020204" charset="-52"/>
              <a:ea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604814" y="8097730"/>
            <a:ext cx="3674955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06375" algn="l"/>
              </a:tabLst>
            </a:pP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E1225C"/>
                </a:solidFill>
                <a:latin typeface="Raleway Bold" panose="020B0604020202020204" charset="-52"/>
                <a:ea typeface="Times New Roman" panose="02020603050405020304" pitchFamily="18" charset="0"/>
              </a:rPr>
              <a:t>после завершения цикла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142468" y="7315376"/>
            <a:ext cx="492236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06375" algn="l"/>
              </a:tabLst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E1225C"/>
                </a:solidFill>
                <a:latin typeface="Raleway Bold" panose="020B0604020202020204" charset="-52"/>
                <a:ea typeface="Times New Roman" panose="02020603050405020304" pitchFamily="18" charset="0"/>
              </a:rPr>
              <a:t>в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E1225C"/>
                </a:solidFill>
                <a:latin typeface="Raleway Bold" panose="020B0604020202020204" charset="-52"/>
                <a:ea typeface="Times New Roman" panose="02020603050405020304" pitchFamily="18" charset="0"/>
              </a:rPr>
              <a:t>конце учебного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E1225C"/>
                </a:solidFill>
                <a:latin typeface="Raleway Bold" panose="020B0604020202020204" charset="-52"/>
                <a:ea typeface="Times New Roman" panose="02020603050405020304" pitchFamily="18" charset="0"/>
              </a:rPr>
              <a:t>года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E1225C"/>
              </a:solidFill>
              <a:latin typeface="Raleway Bold" panose="020B0604020202020204" charset="-52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982200" y="1832711"/>
            <a:ext cx="12595973" cy="14544547"/>
            <a:chOff x="0" y="0"/>
            <a:chExt cx="16794631" cy="1939273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68545" y="5686276"/>
              <a:ext cx="17919828" cy="4433972"/>
              <a:chOff x="0" y="0"/>
              <a:chExt cx="1642459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61706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617060" h="360680">
                    <a:moveTo>
                      <a:pt x="1617060" y="180340"/>
                    </a:moveTo>
                    <a:cubicBezTo>
                      <a:pt x="1617060" y="81280"/>
                      <a:pt x="1537050" y="0"/>
                      <a:pt x="1436719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436719" y="360680"/>
                    </a:lnTo>
                    <a:cubicBezTo>
                      <a:pt x="1535779" y="360680"/>
                      <a:pt x="1617060" y="279400"/>
                      <a:pt x="1617060" y="180340"/>
                    </a:cubicBezTo>
                    <a:close/>
                  </a:path>
                </a:pathLst>
              </a:custGeom>
              <a:solidFill>
                <a:srgbClr val="E1225C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166002" y="9008490"/>
              <a:ext cx="18666512" cy="4433972"/>
              <a:chOff x="0" y="0"/>
              <a:chExt cx="171089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68549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685498" h="360680">
                    <a:moveTo>
                      <a:pt x="1685498" y="180340"/>
                    </a:moveTo>
                    <a:cubicBezTo>
                      <a:pt x="1685498" y="81280"/>
                      <a:pt x="1605488" y="0"/>
                      <a:pt x="1505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505157" y="360680"/>
                    </a:lnTo>
                    <a:cubicBezTo>
                      <a:pt x="1604217" y="360680"/>
                      <a:pt x="1685498" y="279400"/>
                      <a:pt x="1685498" y="180340"/>
                    </a:cubicBezTo>
                    <a:close/>
                  </a:path>
                </a:pathLst>
              </a:custGeom>
              <a:solidFill>
                <a:srgbClr val="3A4295"/>
              </a:solidFill>
            </p:spPr>
          </p:sp>
        </p:grpSp>
      </p:grpSp>
      <p:sp>
        <p:nvSpPr>
          <p:cNvPr id="11" name="TextBox 11"/>
          <p:cNvSpPr txBox="1"/>
          <p:nvPr/>
        </p:nvSpPr>
        <p:spPr>
          <a:xfrm rot="16200000">
            <a:off x="-1395266" y="4762293"/>
            <a:ext cx="7810896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ru-RU" sz="8000" b="1" spc="-240" dirty="0" smtClean="0">
                <a:solidFill>
                  <a:srgbClr val="373736"/>
                </a:solidFill>
                <a:latin typeface="Raleway Bold"/>
                <a:ea typeface="Raleway Bold"/>
                <a:cs typeface="Raleway Bold"/>
                <a:sym typeface="Raleway Bold"/>
              </a:rPr>
              <a:t>СХЕМА ОЦЕНКИ</a:t>
            </a:r>
            <a:endParaRPr lang="en-US" sz="8000" b="1" spc="-240" dirty="0">
              <a:solidFill>
                <a:srgbClr val="373736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276544"/>
              </p:ext>
            </p:extLst>
          </p:nvPr>
        </p:nvGraphicFramePr>
        <p:xfrm>
          <a:off x="3747654" y="2009065"/>
          <a:ext cx="13944601" cy="776099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230674">
                  <a:extLst>
                    <a:ext uri="{9D8B030D-6E8A-4147-A177-3AD203B41FA5}">
                      <a16:colId xmlns:a16="http://schemas.microsoft.com/office/drawing/2014/main" val="2467879785"/>
                    </a:ext>
                  </a:extLst>
                </a:gridCol>
                <a:gridCol w="2179245">
                  <a:extLst>
                    <a:ext uri="{9D8B030D-6E8A-4147-A177-3AD203B41FA5}">
                      <a16:colId xmlns:a16="http://schemas.microsoft.com/office/drawing/2014/main" val="2791945065"/>
                    </a:ext>
                  </a:extLst>
                </a:gridCol>
                <a:gridCol w="2369528">
                  <a:extLst>
                    <a:ext uri="{9D8B030D-6E8A-4147-A177-3AD203B41FA5}">
                      <a16:colId xmlns:a16="http://schemas.microsoft.com/office/drawing/2014/main" val="206700713"/>
                    </a:ext>
                  </a:extLst>
                </a:gridCol>
                <a:gridCol w="2179245">
                  <a:extLst>
                    <a:ext uri="{9D8B030D-6E8A-4147-A177-3AD203B41FA5}">
                      <a16:colId xmlns:a16="http://schemas.microsoft.com/office/drawing/2014/main" val="3814813043"/>
                    </a:ext>
                  </a:extLst>
                </a:gridCol>
                <a:gridCol w="2179245">
                  <a:extLst>
                    <a:ext uri="{9D8B030D-6E8A-4147-A177-3AD203B41FA5}">
                      <a16:colId xmlns:a16="http://schemas.microsoft.com/office/drawing/2014/main" val="305947782"/>
                    </a:ext>
                  </a:extLst>
                </a:gridCol>
                <a:gridCol w="2806664">
                  <a:extLst>
                    <a:ext uri="{9D8B030D-6E8A-4147-A177-3AD203B41FA5}">
                      <a16:colId xmlns:a16="http://schemas.microsoft.com/office/drawing/2014/main" val="3224896373"/>
                    </a:ext>
                  </a:extLst>
                </a:gridCol>
              </a:tblGrid>
              <a:tr h="23466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aleway Bold" panose="020B0604020202020204" charset="-52"/>
                        </a:rPr>
                        <a:t>Учебные достижения студентов</a:t>
                      </a:r>
                      <a:endParaRPr lang="ru-RU" sz="16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125449"/>
                  </a:ext>
                </a:extLst>
              </a:tr>
              <a:tr h="976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aleway Bold" panose="020B0604020202020204" charset="-52"/>
                        </a:rPr>
                        <a:t>0 — нет изменений</a:t>
                      </a:r>
                      <a:endParaRPr lang="ru-RU" sz="16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>
                    <a:solidFill>
                      <a:srgbClr val="E12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aleway Bold" panose="020B0604020202020204" charset="-52"/>
                        </a:rPr>
                        <a:t>1 — незначительное улучшение</a:t>
                      </a:r>
                      <a:endParaRPr lang="ru-RU" sz="16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>
                    <a:solidFill>
                      <a:srgbClr val="E12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Raleway Bold" panose="020B0604020202020204" charset="-52"/>
                        </a:rPr>
                        <a:t>2 — умеренное улучшение</a:t>
                      </a:r>
                      <a:endParaRPr lang="ru-RU" sz="160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>
                    <a:solidFill>
                      <a:srgbClr val="E12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Raleway Bold" panose="020B0604020202020204" charset="-52"/>
                        </a:rPr>
                        <a:t>3 — значительное улучшение</a:t>
                      </a:r>
                      <a:endParaRPr lang="ru-RU" sz="160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>
                    <a:solidFill>
                      <a:srgbClr val="E12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aleway Bold" panose="020B0604020202020204" charset="-52"/>
                        </a:rPr>
                        <a:t>4 — высокие результаты</a:t>
                      </a:r>
                      <a:endParaRPr lang="ru-RU" sz="16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>
                    <a:solidFill>
                      <a:srgbClr val="E12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aleway Bold" panose="020B0604020202020204" charset="-52"/>
                        </a:rPr>
                        <a:t>5 — все студенты достигли высоких показателей</a:t>
                      </a:r>
                      <a:endParaRPr lang="ru-RU" sz="16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>
                    <a:solidFill>
                      <a:srgbClr val="E1225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970"/>
                  </a:ext>
                </a:extLst>
              </a:tr>
              <a:tr h="234667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aleway Bold" panose="020B0604020202020204" charset="-52"/>
                        </a:rPr>
                        <a:t>Уровень вовлеченности студентов</a:t>
                      </a:r>
                      <a:endParaRPr lang="ru-RU" sz="16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Raleway Bold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4636643"/>
                  </a:ext>
                </a:extLst>
              </a:tr>
              <a:tr h="976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aleway Bold" panose="020B0604020202020204" charset="-52"/>
                        </a:rPr>
                        <a:t>0 — отсутствие активности</a:t>
                      </a:r>
                      <a:endParaRPr lang="ru-RU" sz="16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>
                    <a:solidFill>
                      <a:srgbClr val="E12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Raleway Bold" panose="020B0604020202020204" charset="-52"/>
                        </a:rPr>
                        <a:t>1 — низкий уровень вовлеченности</a:t>
                      </a:r>
                      <a:endParaRPr lang="ru-RU" sz="160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>
                    <a:solidFill>
                      <a:srgbClr val="E12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aleway Bold" panose="020B0604020202020204" charset="-52"/>
                        </a:rPr>
                        <a:t>2 — средний уровень вовлеченности</a:t>
                      </a:r>
                      <a:endParaRPr lang="ru-RU" sz="16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>
                    <a:solidFill>
                      <a:srgbClr val="E12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aleway Bold" panose="020B0604020202020204" charset="-52"/>
                        </a:rPr>
                        <a:t>3 — высокий уровень вовлеченности</a:t>
                      </a:r>
                      <a:endParaRPr lang="ru-RU" sz="16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>
                    <a:solidFill>
                      <a:srgbClr val="E12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aleway Bold" panose="020B0604020202020204" charset="-52"/>
                        </a:rPr>
                        <a:t>4 — активное участие большинства</a:t>
                      </a:r>
                      <a:endParaRPr lang="ru-RU" sz="16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>
                    <a:solidFill>
                      <a:srgbClr val="E12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aleway Bold" panose="020B0604020202020204" charset="-52"/>
                        </a:rPr>
                        <a:t>5 — полная вовлеченность всех студентов</a:t>
                      </a:r>
                      <a:endParaRPr lang="ru-RU" sz="16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>
                    <a:solidFill>
                      <a:srgbClr val="E1225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784793"/>
                  </a:ext>
                </a:extLst>
              </a:tr>
              <a:tr h="23466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Raleway Bold" panose="020B0604020202020204" charset="-52"/>
                        </a:rPr>
                        <a:t>Развитие социальных и эмоциональных навыков</a:t>
                      </a:r>
                      <a:endParaRPr lang="ru-RU" sz="160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579424"/>
                  </a:ext>
                </a:extLst>
              </a:tr>
              <a:tr h="791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aleway Bold" panose="020B0604020202020204" charset="-52"/>
                        </a:rPr>
                        <a:t>0 — нет развития</a:t>
                      </a:r>
                      <a:endParaRPr lang="ru-RU" sz="16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>
                    <a:solidFill>
                      <a:srgbClr val="E12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Raleway Bold" panose="020B0604020202020204" charset="-52"/>
                        </a:rPr>
                        <a:t>1 — минимальные изменения</a:t>
                      </a:r>
                      <a:endParaRPr lang="ru-RU" sz="160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>
                    <a:solidFill>
                      <a:srgbClr val="E12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aleway Bold" panose="020B0604020202020204" charset="-52"/>
                        </a:rPr>
                        <a:t>2 — заметное развитие</a:t>
                      </a:r>
                      <a:endParaRPr lang="ru-RU" sz="16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>
                    <a:solidFill>
                      <a:srgbClr val="E12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Raleway Bold" panose="020B0604020202020204" charset="-52"/>
                        </a:rPr>
                        <a:t>3 — умеренное развитие</a:t>
                      </a:r>
                      <a:endParaRPr lang="ru-RU" sz="160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>
                    <a:solidFill>
                      <a:srgbClr val="E12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aleway Bold" panose="020B0604020202020204" charset="-52"/>
                        </a:rPr>
                        <a:t>4 — высокое развитие</a:t>
                      </a:r>
                      <a:endParaRPr lang="ru-RU" sz="16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>
                    <a:solidFill>
                      <a:srgbClr val="E12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aleway Bold" panose="020B0604020202020204" charset="-52"/>
                        </a:rPr>
                        <a:t>5 — значительное улучшение всех навыков</a:t>
                      </a:r>
                      <a:endParaRPr lang="ru-RU" sz="16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>
                    <a:solidFill>
                      <a:srgbClr val="E1225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977073"/>
                  </a:ext>
                </a:extLst>
              </a:tr>
              <a:tr h="23466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Raleway Bold" panose="020B0604020202020204" charset="-52"/>
                        </a:rPr>
                        <a:t>Обратная связь от участников программы</a:t>
                      </a:r>
                      <a:endParaRPr lang="ru-RU" sz="160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638810"/>
                  </a:ext>
                </a:extLst>
              </a:tr>
              <a:tr h="976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aleway Bold" panose="020B0604020202020204" charset="-52"/>
                        </a:rPr>
                        <a:t>0 — негативная обратная связь</a:t>
                      </a:r>
                      <a:endParaRPr lang="ru-RU" sz="16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>
                    <a:solidFill>
                      <a:srgbClr val="E12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Raleway Bold" panose="020B0604020202020204" charset="-52"/>
                        </a:rPr>
                        <a:t>1 — в основном негативная</a:t>
                      </a:r>
                      <a:endParaRPr lang="ru-RU" sz="160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>
                    <a:solidFill>
                      <a:srgbClr val="E12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aleway Bold" panose="020B0604020202020204" charset="-52"/>
                        </a:rPr>
                        <a:t>2 — смешанная</a:t>
                      </a:r>
                      <a:endParaRPr lang="ru-RU" sz="16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>
                    <a:solidFill>
                      <a:srgbClr val="E12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aleway Bold" panose="020B0604020202020204" charset="-52"/>
                        </a:rPr>
                        <a:t>3 — в основном положительная</a:t>
                      </a:r>
                      <a:endParaRPr lang="ru-RU" sz="16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>
                    <a:solidFill>
                      <a:srgbClr val="E12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aleway Bold" panose="020B0604020202020204" charset="-52"/>
                        </a:rPr>
                        <a:t>4 — позитивная</a:t>
                      </a:r>
                      <a:endParaRPr lang="ru-RU" sz="16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>
                    <a:solidFill>
                      <a:srgbClr val="E12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aleway Bold" panose="020B0604020202020204" charset="-52"/>
                        </a:rPr>
                        <a:t>5 — все участники положительно отзываются о программе</a:t>
                      </a:r>
                      <a:endParaRPr lang="ru-RU" sz="16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>
                    <a:solidFill>
                      <a:srgbClr val="E1225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734861"/>
                  </a:ext>
                </a:extLst>
              </a:tr>
              <a:tr h="234667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Raleway Bold" panose="020B0604020202020204" charset="-52"/>
                        </a:rPr>
                        <a:t>Профессиональный рост наставников</a:t>
                      </a:r>
                      <a:endParaRPr lang="ru-RU" sz="160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Raleway Bold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0602139"/>
                  </a:ext>
                </a:extLst>
              </a:tr>
              <a:tr h="976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aleway Bold" panose="020B0604020202020204" charset="-52"/>
                        </a:rPr>
                        <a:t>0 — нет роста</a:t>
                      </a:r>
                      <a:endParaRPr lang="ru-RU" sz="16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>
                    <a:solidFill>
                      <a:srgbClr val="E12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Raleway Bold" panose="020B0604020202020204" charset="-52"/>
                        </a:rPr>
                        <a:t>1 — отсутствие развития</a:t>
                      </a:r>
                      <a:endParaRPr lang="ru-RU" sz="160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>
                    <a:solidFill>
                      <a:srgbClr val="E12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Raleway Bold" panose="020B0604020202020204" charset="-52"/>
                        </a:rPr>
                        <a:t>2 — незначительный рост</a:t>
                      </a:r>
                      <a:endParaRPr lang="ru-RU" sz="160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>
                    <a:solidFill>
                      <a:srgbClr val="E12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Raleway Bold" panose="020B0604020202020204" charset="-52"/>
                        </a:rPr>
                        <a:t>3 — умеренный рост</a:t>
                      </a:r>
                      <a:endParaRPr lang="ru-RU" sz="160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>
                    <a:solidFill>
                      <a:srgbClr val="E12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aleway Bold" panose="020B0604020202020204" charset="-52"/>
                        </a:rPr>
                        <a:t>4 — значительный рост</a:t>
                      </a:r>
                      <a:endParaRPr lang="ru-RU" sz="16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>
                    <a:solidFill>
                      <a:srgbClr val="E12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aleway Bold" panose="020B0604020202020204" charset="-52"/>
                        </a:rPr>
                        <a:t>5 — все наставники значительно повысили квалификацию</a:t>
                      </a:r>
                      <a:endParaRPr lang="ru-RU" sz="16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>
                    <a:solidFill>
                      <a:srgbClr val="E1225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264507"/>
                  </a:ext>
                </a:extLst>
              </a:tr>
              <a:tr h="23466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Raleway Bold" panose="020B0604020202020204" charset="-52"/>
                        </a:rPr>
                        <a:t>Долгосрочные изменения в образовательной среде</a:t>
                      </a:r>
                      <a:endParaRPr lang="ru-RU" sz="160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565397"/>
                  </a:ext>
                </a:extLst>
              </a:tr>
              <a:tr h="791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aleway Bold" panose="020B0604020202020204" charset="-52"/>
                        </a:rPr>
                        <a:t>0 — отсутствуют изменения</a:t>
                      </a:r>
                      <a:endParaRPr lang="ru-RU" sz="16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>
                    <a:solidFill>
                      <a:srgbClr val="E12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aleway Bold" panose="020B0604020202020204" charset="-52"/>
                        </a:rPr>
                        <a:t>1 — маленькие изменения</a:t>
                      </a:r>
                      <a:endParaRPr lang="ru-RU" sz="16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>
                    <a:solidFill>
                      <a:srgbClr val="E12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Raleway Bold" panose="020B0604020202020204" charset="-52"/>
                        </a:rPr>
                        <a:t>2 — средние изменения</a:t>
                      </a:r>
                      <a:endParaRPr lang="ru-RU" sz="160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>
                    <a:solidFill>
                      <a:srgbClr val="E12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Raleway Bold" panose="020B0604020202020204" charset="-52"/>
                        </a:rPr>
                        <a:t>3 — значительные изменения</a:t>
                      </a:r>
                      <a:endParaRPr lang="ru-RU" sz="160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>
                    <a:solidFill>
                      <a:srgbClr val="E12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aleway Bold" panose="020B0604020202020204" charset="-52"/>
                        </a:rPr>
                        <a:t>4 — положительные тенденции</a:t>
                      </a:r>
                      <a:endParaRPr lang="ru-RU" sz="16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>
                    <a:solidFill>
                      <a:srgbClr val="E12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aleway Bold" panose="020B0604020202020204" charset="-52"/>
                        </a:rPr>
                        <a:t>5 — создана инклюзивная культура</a:t>
                      </a:r>
                      <a:endParaRPr lang="ru-RU" sz="16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marL="59931" marR="59931" marT="59931" marB="59931" anchor="ctr">
                    <a:solidFill>
                      <a:srgbClr val="E1225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42070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747654" y="419100"/>
            <a:ext cx="141593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ru-RU" sz="1400" b="1" dirty="0">
                <a:latin typeface="Raleway Bold" panose="020B0604020202020204" charset="-52"/>
                <a:ea typeface="Arial" panose="020B0604020202020204" pitchFamily="34" charset="0"/>
              </a:rPr>
              <a:t>Интерпретация общей оценки:</a:t>
            </a:r>
            <a:endParaRPr lang="ru-RU" b="1" dirty="0">
              <a:latin typeface="Raleway Bold" panose="020B0604020202020204" charset="-52"/>
              <a:ea typeface="Arial" panose="020B0604020202020204" pitchFamily="34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b="1" dirty="0">
                <a:latin typeface="Raleway Bold" panose="020B0604020202020204" charset="-52"/>
                <a:ea typeface="Liberation Sans"/>
              </a:rPr>
              <a:t>0-9 баллов:</a:t>
            </a:r>
            <a:r>
              <a:rPr lang="ru-RU" sz="1400" dirty="0">
                <a:latin typeface="Raleway Bold" panose="020B0604020202020204" charset="-52"/>
                <a:ea typeface="Liberation Sans"/>
              </a:rPr>
              <a:t> Практика требует существенной доработки и переосмысления.</a:t>
            </a:r>
            <a:endParaRPr lang="ru-RU" sz="1050" dirty="0">
              <a:latin typeface="Raleway Bold" panose="020B0604020202020204" charset="-52"/>
              <a:ea typeface="Liberation Sans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b="1" dirty="0">
                <a:latin typeface="Raleway Bold" panose="020B0604020202020204" charset="-52"/>
                <a:ea typeface="Liberation Sans"/>
              </a:rPr>
              <a:t>10-15 баллов:</a:t>
            </a:r>
            <a:r>
              <a:rPr lang="ru-RU" sz="1400" dirty="0">
                <a:latin typeface="Raleway Bold" panose="020B0604020202020204" charset="-52"/>
                <a:ea typeface="Liberation Sans"/>
              </a:rPr>
              <a:t> Практика функционирует, но есть много возможностей для улучшения.</a:t>
            </a:r>
            <a:endParaRPr lang="ru-RU" sz="1050" dirty="0">
              <a:latin typeface="Raleway Bold" panose="020B0604020202020204" charset="-52"/>
              <a:ea typeface="Liberation Sans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b="1" dirty="0">
                <a:latin typeface="Raleway Bold" panose="020B0604020202020204" charset="-52"/>
                <a:ea typeface="Liberation Sans"/>
              </a:rPr>
              <a:t>16-20 баллов:</a:t>
            </a:r>
            <a:r>
              <a:rPr lang="ru-RU" sz="1400" dirty="0">
                <a:latin typeface="Raleway Bold" panose="020B0604020202020204" charset="-52"/>
                <a:ea typeface="Liberation Sans"/>
              </a:rPr>
              <a:t> Практика демонстрирует определенные достижения, однако нуждается в развитии.</a:t>
            </a:r>
            <a:endParaRPr lang="ru-RU" sz="1050" dirty="0">
              <a:latin typeface="Raleway Bold" panose="020B0604020202020204" charset="-52"/>
              <a:ea typeface="Liberation Sans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b="1" dirty="0">
                <a:latin typeface="Raleway Bold" panose="020B0604020202020204" charset="-52"/>
                <a:ea typeface="Liberation Sans"/>
              </a:rPr>
              <a:t>21-25 баллов:</a:t>
            </a:r>
            <a:r>
              <a:rPr lang="ru-RU" sz="1400" dirty="0">
                <a:latin typeface="Raleway Bold" panose="020B0604020202020204" charset="-52"/>
                <a:ea typeface="Liberation Sans"/>
              </a:rPr>
              <a:t> По большинству критериев практика работает хорошо, имеются положительные результаты.</a:t>
            </a:r>
            <a:endParaRPr lang="ru-RU" sz="1050" dirty="0">
              <a:latin typeface="Raleway Bold" panose="020B0604020202020204" charset="-52"/>
              <a:ea typeface="Liberation Sans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b="1" dirty="0">
                <a:latin typeface="Raleway Bold" panose="020B0604020202020204" charset="-52"/>
                <a:ea typeface="Liberation Sans"/>
              </a:rPr>
              <a:t>26-30 баллов:</a:t>
            </a:r>
            <a:r>
              <a:rPr lang="ru-RU" sz="1400" dirty="0">
                <a:latin typeface="Raleway Bold" panose="020B0604020202020204" charset="-52"/>
                <a:ea typeface="Liberation Sans"/>
              </a:rPr>
              <a:t> Практика успешно реализуется и демонстрирует высокую эффективность и результативность.</a:t>
            </a:r>
            <a:endParaRPr lang="ru-RU" sz="1050" dirty="0">
              <a:effectLst/>
              <a:latin typeface="Raleway Bold" panose="020B0604020202020204" charset="-52"/>
              <a:ea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183921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5585218" y="2718572"/>
            <a:ext cx="10232000" cy="1715892"/>
            <a:chOff x="0" y="0"/>
            <a:chExt cx="2423395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2397995" cy="360680"/>
            </a:xfrm>
            <a:custGeom>
              <a:avLst/>
              <a:gdLst/>
              <a:ahLst/>
              <a:cxnLst/>
              <a:rect l="l" t="t" r="r" b="b"/>
              <a:pathLst>
                <a:path w="2397995" h="360680">
                  <a:moveTo>
                    <a:pt x="2397995" y="180340"/>
                  </a:moveTo>
                  <a:cubicBezTo>
                    <a:pt x="2397995" y="81280"/>
                    <a:pt x="2317985" y="0"/>
                    <a:pt x="2217655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2217655" y="360680"/>
                  </a:lnTo>
                  <a:cubicBezTo>
                    <a:pt x="2316715" y="360680"/>
                    <a:pt x="2397995" y="279400"/>
                    <a:pt x="2397995" y="180340"/>
                  </a:cubicBezTo>
                  <a:close/>
                </a:path>
              </a:pathLst>
            </a:custGeom>
            <a:solidFill>
              <a:srgbClr val="E1225C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2679781" y="6604479"/>
            <a:ext cx="10231173" cy="1715892"/>
            <a:chOff x="0" y="0"/>
            <a:chExt cx="2423199" cy="406400"/>
          </a:xfrm>
        </p:grpSpPr>
        <p:sp>
          <p:nvSpPr>
            <p:cNvPr id="5" name="Freeform 5"/>
            <p:cNvSpPr/>
            <p:nvPr/>
          </p:nvSpPr>
          <p:spPr>
            <a:xfrm>
              <a:off x="17780" y="22860"/>
              <a:ext cx="2397799" cy="360680"/>
            </a:xfrm>
            <a:custGeom>
              <a:avLst/>
              <a:gdLst/>
              <a:ahLst/>
              <a:cxnLst/>
              <a:rect l="l" t="t" r="r" b="b"/>
              <a:pathLst>
                <a:path w="2397799" h="360680">
                  <a:moveTo>
                    <a:pt x="2397799" y="180340"/>
                  </a:moveTo>
                  <a:cubicBezTo>
                    <a:pt x="2397799" y="81280"/>
                    <a:pt x="2317789" y="0"/>
                    <a:pt x="2217459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2217459" y="360680"/>
                  </a:lnTo>
                  <a:cubicBezTo>
                    <a:pt x="2316519" y="360680"/>
                    <a:pt x="2397799" y="279400"/>
                    <a:pt x="2397799" y="180340"/>
                  </a:cubicBezTo>
                  <a:close/>
                </a:path>
              </a:pathLst>
            </a:custGeom>
            <a:solidFill>
              <a:srgbClr val="3A4295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838200" y="1681282"/>
            <a:ext cx="9448800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7"/>
              </a:lnSpc>
            </a:pPr>
            <a:r>
              <a:rPr lang="ru-RU" sz="4800" b="1" spc="220" dirty="0" smtClean="0">
                <a:solidFill>
                  <a:srgbClr val="3A4295"/>
                </a:solidFill>
                <a:latin typeface="Raleway Bold" panose="020B0604020202020204" charset="-52"/>
                <a:ea typeface="Raleway"/>
                <a:cs typeface="Raleway"/>
                <a:sym typeface="Raleway"/>
              </a:rPr>
              <a:t>ПРАКТИКА РЕКОМЕНДУЕТСЯ</a:t>
            </a:r>
            <a:endParaRPr lang="en-US" sz="4800" b="1" spc="220" dirty="0">
              <a:solidFill>
                <a:srgbClr val="3A4295"/>
              </a:solidFill>
              <a:latin typeface="Raleway Bold" panose="020B0604020202020204" charset="-52"/>
              <a:ea typeface="Raleway"/>
              <a:cs typeface="Raleway"/>
              <a:sym typeface="Raleway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9795204" y="5607230"/>
            <a:ext cx="7856794" cy="3289107"/>
            <a:chOff x="-1151808" y="-1028310"/>
            <a:chExt cx="10475725" cy="4385474"/>
          </a:xfrm>
        </p:grpSpPr>
        <p:sp>
          <p:nvSpPr>
            <p:cNvPr id="10" name="TextBox 10"/>
            <p:cNvSpPr txBox="1"/>
            <p:nvPr/>
          </p:nvSpPr>
          <p:spPr>
            <a:xfrm>
              <a:off x="-710667" y="-1028310"/>
              <a:ext cx="10034584" cy="15128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20"/>
                </a:lnSpc>
              </a:pPr>
              <a:r>
                <a:rPr lang="ru-RU" sz="4800" b="1" spc="257" dirty="0" smtClean="0">
                  <a:solidFill>
                    <a:srgbClr val="3A4295"/>
                  </a:solidFill>
                  <a:latin typeface="Raleway Bold" panose="020B0604020202020204" charset="-52"/>
                  <a:ea typeface="Raleway"/>
                  <a:cs typeface="Raleway"/>
                  <a:sym typeface="Raleway"/>
                </a:rPr>
                <a:t>УСЛОВИЯ РЕАЛИЗАЦИИ</a:t>
              </a:r>
              <a:endParaRPr lang="en-US" sz="4800" b="1" spc="257" dirty="0">
                <a:solidFill>
                  <a:srgbClr val="3A4295"/>
                </a:solidFill>
                <a:latin typeface="Raleway Bold" panose="020B0604020202020204" charset="-52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-1151808" y="894953"/>
              <a:ext cx="9753600" cy="24622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>
                <a:buAutoNum type="arabicPeriod"/>
              </a:pPr>
              <a:r>
                <a:rPr lang="ru-RU" sz="2400" dirty="0" smtClean="0">
                  <a:latin typeface="Raleway" panose="020B0604020202020204" charset="-52"/>
                </a:rPr>
                <a:t>Профессиональная подготовка кадров</a:t>
              </a:r>
            </a:p>
            <a:p>
              <a:pPr marL="342900" indent="-342900">
                <a:buAutoNum type="arabicPeriod"/>
              </a:pPr>
              <a:r>
                <a:rPr lang="ru-RU" sz="2400" dirty="0" smtClean="0">
                  <a:latin typeface="Raleway" panose="020B0604020202020204" charset="-52"/>
                </a:rPr>
                <a:t>Комфортная материально-техническая база </a:t>
              </a:r>
            </a:p>
            <a:p>
              <a:r>
                <a:rPr lang="ru-RU" sz="2400" dirty="0" smtClean="0">
                  <a:latin typeface="Raleway" panose="020B0604020202020204" charset="-52"/>
                </a:rPr>
                <a:t>3. Разработка ИОМ</a:t>
              </a:r>
            </a:p>
            <a:p>
              <a:r>
                <a:rPr lang="ru-RU" sz="2400" dirty="0" smtClean="0">
                  <a:latin typeface="Raleway" panose="020B0604020202020204" charset="-52"/>
                </a:rPr>
                <a:t>4. Психолого-педагогическое </a:t>
              </a:r>
              <a:r>
                <a:rPr lang="ru-RU" sz="2400" dirty="0">
                  <a:latin typeface="Raleway" panose="020B0604020202020204" charset="-52"/>
                </a:rPr>
                <a:t>сопровождение </a:t>
              </a:r>
              <a:endParaRPr lang="ru-RU" sz="2400" dirty="0" smtClean="0">
                <a:latin typeface="Raleway" panose="020B0604020202020204" charset="-52"/>
              </a:endParaRPr>
            </a:p>
            <a:p>
              <a:r>
                <a:rPr lang="ru-RU" sz="2400" dirty="0" smtClean="0">
                  <a:latin typeface="Raleway" panose="020B0604020202020204" charset="-52"/>
                </a:rPr>
                <a:t>5. Мотивация </a:t>
              </a:r>
              <a:r>
                <a:rPr lang="ru-RU" sz="2400" dirty="0">
                  <a:latin typeface="Raleway" panose="020B0604020202020204" charset="-52"/>
                </a:rPr>
                <a:t>родителей  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38199" y="2476325"/>
            <a:ext cx="5943601" cy="4801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AutoNum type="arabicPeriod"/>
            </a:pPr>
            <a:r>
              <a:rPr lang="ru-RU" sz="2400" dirty="0" smtClean="0">
                <a:latin typeface="Raleway" panose="020B0604020202020204" charset="-52"/>
              </a:rPr>
              <a:t>Учреждениям, в которых обучаются (либо планируют) лица с РАС</a:t>
            </a:r>
          </a:p>
          <a:p>
            <a:pPr>
              <a:buAutoNum type="arabicPeriod"/>
            </a:pPr>
            <a:r>
              <a:rPr lang="ru-RU" sz="2400" dirty="0" smtClean="0">
                <a:latin typeface="Raleway" panose="020B0604020202020204" charset="-52"/>
              </a:rPr>
              <a:t>Учреждениям, в которых обучаются лица с ОВЗ и инвалидностью</a:t>
            </a:r>
          </a:p>
          <a:p>
            <a:r>
              <a:rPr lang="ru-RU" sz="2400" dirty="0" smtClean="0">
                <a:latin typeface="Raleway" panose="020B0604020202020204" charset="-52"/>
              </a:rPr>
              <a:t>3. Учреждениям, осуществляющим сопровождение лиц с ОВЗ и инвалидностью</a:t>
            </a:r>
          </a:p>
          <a:p>
            <a:r>
              <a:rPr lang="ru-RU" sz="2400" dirty="0" smtClean="0">
                <a:latin typeface="Raleway" panose="020B0604020202020204" charset="-52"/>
              </a:rPr>
              <a:t>4.Учреждениям, заинтересованным в повышении эффективности инклюзивного образования</a:t>
            </a:r>
          </a:p>
          <a:p>
            <a:r>
              <a:rPr lang="ru-RU" sz="2400" dirty="0" smtClean="0">
                <a:latin typeface="Raleway" panose="020B0604020202020204" charset="-52"/>
              </a:rPr>
              <a:t>5.Организациям, планирующим трудоустройство лиц с РАС</a:t>
            </a:r>
          </a:p>
          <a:p>
            <a:endParaRPr lang="ru-RU" sz="2400" dirty="0">
              <a:latin typeface="Raleway" panose="020B0604020202020204" charset="-52"/>
            </a:endParaRPr>
          </a:p>
        </p:txBody>
      </p:sp>
      <p:sp>
        <p:nvSpPr>
          <p:cNvPr id="15" name="Freeform 4"/>
          <p:cNvSpPr/>
          <p:nvPr/>
        </p:nvSpPr>
        <p:spPr>
          <a:xfrm rot="18900000">
            <a:off x="-6316741" y="-1732903"/>
            <a:ext cx="12847657" cy="3045041"/>
          </a:xfrm>
          <a:custGeom>
            <a:avLst/>
            <a:gdLst/>
            <a:ahLst/>
            <a:cxnLst/>
            <a:rect l="l" t="t" r="r" b="b"/>
            <a:pathLst>
              <a:path w="1521784" h="360680">
                <a:moveTo>
                  <a:pt x="1521784" y="180340"/>
                </a:moveTo>
                <a:cubicBezTo>
                  <a:pt x="1521784" y="81280"/>
                  <a:pt x="1441774" y="0"/>
                  <a:pt x="1341444" y="0"/>
                </a:cubicBezTo>
                <a:lnTo>
                  <a:pt x="172720" y="0"/>
                </a:lnTo>
                <a:lnTo>
                  <a:pt x="172720" y="1270"/>
                </a:lnTo>
                <a:cubicBezTo>
                  <a:pt x="76200" y="5080"/>
                  <a:pt x="0" y="83820"/>
                  <a:pt x="0" y="180340"/>
                </a:cubicBezTo>
                <a:cubicBezTo>
                  <a:pt x="0" y="276860"/>
                  <a:pt x="77470" y="355600"/>
                  <a:pt x="172720" y="359410"/>
                </a:cubicBezTo>
                <a:lnTo>
                  <a:pt x="172720" y="360680"/>
                </a:lnTo>
                <a:lnTo>
                  <a:pt x="1341444" y="360680"/>
                </a:lnTo>
                <a:cubicBezTo>
                  <a:pt x="1440503" y="360680"/>
                  <a:pt x="1521784" y="279400"/>
                  <a:pt x="1521784" y="180340"/>
                </a:cubicBezTo>
                <a:close/>
              </a:path>
            </a:pathLst>
          </a:custGeom>
          <a:solidFill>
            <a:srgbClr val="3A4295">
              <a:alpha val="14902"/>
            </a:srgbClr>
          </a:solidFill>
        </p:spPr>
      </p:sp>
      <p:sp>
        <p:nvSpPr>
          <p:cNvPr id="16" name="Freeform 6"/>
          <p:cNvSpPr/>
          <p:nvPr/>
        </p:nvSpPr>
        <p:spPr>
          <a:xfrm rot="18900000">
            <a:off x="13253130" y="7674347"/>
            <a:ext cx="10218068" cy="3045041"/>
          </a:xfrm>
          <a:custGeom>
            <a:avLst/>
            <a:gdLst/>
            <a:ahLst/>
            <a:cxnLst/>
            <a:rect l="l" t="t" r="r" b="b"/>
            <a:pathLst>
              <a:path w="1210313" h="360680">
                <a:moveTo>
                  <a:pt x="1210313" y="180340"/>
                </a:moveTo>
                <a:cubicBezTo>
                  <a:pt x="1210313" y="81280"/>
                  <a:pt x="1130303" y="0"/>
                  <a:pt x="1029973" y="0"/>
                </a:cubicBezTo>
                <a:lnTo>
                  <a:pt x="172720" y="0"/>
                </a:lnTo>
                <a:lnTo>
                  <a:pt x="172720" y="1270"/>
                </a:lnTo>
                <a:cubicBezTo>
                  <a:pt x="76200" y="5080"/>
                  <a:pt x="0" y="83820"/>
                  <a:pt x="0" y="180340"/>
                </a:cubicBezTo>
                <a:cubicBezTo>
                  <a:pt x="0" y="276860"/>
                  <a:pt x="77470" y="355600"/>
                  <a:pt x="172720" y="359410"/>
                </a:cubicBezTo>
                <a:lnTo>
                  <a:pt x="172720" y="360680"/>
                </a:lnTo>
                <a:lnTo>
                  <a:pt x="1029973" y="360680"/>
                </a:lnTo>
                <a:cubicBezTo>
                  <a:pt x="1129033" y="360680"/>
                  <a:pt x="1210313" y="279400"/>
                  <a:pt x="1210313" y="180340"/>
                </a:cubicBezTo>
                <a:close/>
              </a:path>
            </a:pathLst>
          </a:custGeom>
          <a:solidFill>
            <a:srgbClr val="E1225C">
              <a:alpha val="14902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2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54256" y="1541483"/>
            <a:ext cx="10908612" cy="12919035"/>
            <a:chOff x="0" y="0"/>
            <a:chExt cx="14544816" cy="1722538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E1225C">
                  <a:alpha val="14902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8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FFFFFF">
                  <a:alpha val="14902"/>
                </a:srgbClr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5883643" y="-1612296"/>
            <a:ext cx="4215192" cy="4215192"/>
            <a:chOff x="0" y="0"/>
            <a:chExt cx="5620256" cy="5620256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-262175" y="1908310"/>
              <a:ext cx="6144605" cy="1803636"/>
              <a:chOff x="0" y="0"/>
              <a:chExt cx="138451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359119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59119" h="360680">
                    <a:moveTo>
                      <a:pt x="1359119" y="180340"/>
                    </a:moveTo>
                    <a:cubicBezTo>
                      <a:pt x="1359119" y="81280"/>
                      <a:pt x="1279109" y="0"/>
                      <a:pt x="1178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178778" y="360680"/>
                    </a:lnTo>
                    <a:cubicBezTo>
                      <a:pt x="1277838" y="360680"/>
                      <a:pt x="1359119" y="279400"/>
                      <a:pt x="1359119" y="180340"/>
                    </a:cubicBezTo>
                    <a:close/>
                  </a:path>
                </a:pathLst>
              </a:custGeom>
              <a:solidFill>
                <a:srgbClr val="E1225C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368260" y="1423043"/>
              <a:ext cx="3740576" cy="1803636"/>
              <a:chOff x="0" y="0"/>
              <a:chExt cx="842836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1743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17436" h="360680">
                    <a:moveTo>
                      <a:pt x="817436" y="180340"/>
                    </a:moveTo>
                    <a:cubicBezTo>
                      <a:pt x="817436" y="81280"/>
                      <a:pt x="737427" y="0"/>
                      <a:pt x="63709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37096" y="360680"/>
                    </a:lnTo>
                    <a:cubicBezTo>
                      <a:pt x="736156" y="360680"/>
                      <a:pt x="817436" y="279400"/>
                      <a:pt x="817436" y="1803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4337090" y="842244"/>
            <a:ext cx="11605858" cy="9289358"/>
            <a:chOff x="-1311292" y="-113377"/>
            <a:chExt cx="21259078" cy="9487983"/>
          </a:xfrm>
        </p:grpSpPr>
        <p:sp>
          <p:nvSpPr>
            <p:cNvPr id="13" name="TextBox 13"/>
            <p:cNvSpPr txBox="1"/>
            <p:nvPr/>
          </p:nvSpPr>
          <p:spPr>
            <a:xfrm>
              <a:off x="-1311292" y="-113377"/>
              <a:ext cx="21259078" cy="79218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ru-RU" sz="3600" b="1" spc="-215" dirty="0" smtClean="0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Студенты </a:t>
              </a:r>
              <a:r>
                <a:rPr lang="ru-RU" sz="3600" b="1" spc="-215" dirty="0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с расстройствами аутистического спектра (далее – РАС) сталкиваются с трудностями в социализации, освоении профессии и последующей интеграции в социум из-за отсутствия адаптированного формата развития и дефицита индивидуальной </a:t>
              </a:r>
              <a:r>
                <a:rPr lang="ru-RU" sz="3600" b="1" spc="-215" dirty="0" smtClean="0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поддержки</a:t>
              </a:r>
              <a:endParaRPr lang="ru-RU" sz="3600" b="1" spc="-215" dirty="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endParaRPr>
            </a:p>
            <a:p>
              <a:pPr algn="just"/>
              <a:endParaRPr lang="ru-RU" sz="3600" b="1" spc="-215" dirty="0" smtClean="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endParaRPr>
            </a:p>
            <a:p>
              <a:pPr algn="just"/>
              <a:r>
                <a:rPr lang="ru-RU" sz="3600" b="1" spc="-215" dirty="0" smtClean="0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Внедрение </a:t>
              </a:r>
              <a:r>
                <a:rPr lang="ru-RU" sz="3600" b="1" spc="-215" dirty="0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интегративного наставничества для развития «мягких навыков», освоения профессии и </a:t>
              </a:r>
              <a:r>
                <a:rPr lang="ru-RU" sz="3600" b="1" spc="-215" dirty="0" smtClean="0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социализации</a:t>
              </a:r>
              <a:endParaRPr lang="ru-RU" sz="3600" b="1" spc="-215" dirty="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endParaRPr>
            </a:p>
            <a:p>
              <a:pPr algn="just"/>
              <a:endParaRPr lang="ru-RU" sz="3600" b="1" spc="-215" dirty="0" smtClean="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endParaRPr>
            </a:p>
            <a:p>
              <a:pPr algn="just"/>
              <a:r>
                <a:rPr lang="ru-RU" sz="3600" b="1" spc="-215" dirty="0" smtClean="0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100</a:t>
              </a:r>
              <a:r>
                <a:rPr lang="ru-RU" sz="3600" b="1" spc="-215" dirty="0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% студентов с РАС успешно завершили обучение в колледже, улучшили навыки общения. </a:t>
              </a:r>
              <a:r>
                <a:rPr lang="ru-RU" sz="3600" b="1" spc="-215" dirty="0" smtClean="0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 Апробирована </a:t>
              </a:r>
              <a:r>
                <a:rPr lang="ru-RU" sz="3600" b="1" spc="-215" dirty="0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модель обучения и личностного развития студентов с РАС в учреждениях </a:t>
              </a:r>
              <a:r>
                <a:rPr lang="ru-RU" sz="3600" b="1" spc="-215" dirty="0" smtClean="0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СПО</a:t>
              </a:r>
              <a:endParaRPr lang="ru-RU" sz="3600" b="1" spc="-215" dirty="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endParaRP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6142491" y="8171313"/>
              <a:ext cx="1386711" cy="171941"/>
              <a:chOff x="-5628904" y="6632722"/>
              <a:chExt cx="2908908" cy="36068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-5628904" y="6632722"/>
                <a:ext cx="2908908" cy="360681"/>
              </a:xfrm>
              <a:custGeom>
                <a:avLst/>
                <a:gdLst/>
                <a:ahLst/>
                <a:cxnLst/>
                <a:rect l="l" t="t" r="r" b="b"/>
                <a:pathLst>
                  <a:path w="2908908" h="360680">
                    <a:moveTo>
                      <a:pt x="2908908" y="180340"/>
                    </a:moveTo>
                    <a:cubicBezTo>
                      <a:pt x="2908908" y="81280"/>
                      <a:pt x="2828898" y="0"/>
                      <a:pt x="272856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2728567" y="360680"/>
                    </a:lnTo>
                    <a:cubicBezTo>
                      <a:pt x="2827627" y="360680"/>
                      <a:pt x="2908908" y="279400"/>
                      <a:pt x="2908908" y="180340"/>
                    </a:cubicBezTo>
                    <a:close/>
                  </a:path>
                </a:pathLst>
              </a:custGeom>
              <a:solidFill>
                <a:srgbClr val="E1225C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-880995" y="8706137"/>
              <a:ext cx="15433682" cy="6684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79"/>
                </a:lnSpc>
              </a:pPr>
              <a:r>
                <a:rPr lang="ru-RU" sz="6600" spc="359" dirty="0" smtClean="0">
                  <a:solidFill>
                    <a:srgbClr val="DBEFE1"/>
                  </a:solidFill>
                  <a:latin typeface="Raleway Thin"/>
                  <a:ea typeface="Raleway Thin"/>
                  <a:cs typeface="Raleway Thin"/>
                  <a:sym typeface="Raleway Thin"/>
                </a:rPr>
                <a:t>ИДЕЯ ПРАКТИКИ</a:t>
              </a:r>
              <a:endParaRPr lang="en-US" sz="6600" spc="359" dirty="0">
                <a:solidFill>
                  <a:srgbClr val="DBEFE1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996610" y="7048500"/>
            <a:ext cx="3773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b="1" spc="-215" dirty="0">
                <a:ln w="19050">
                  <a:solidFill>
                    <a:schemeClr val="bg1"/>
                  </a:solidFill>
                </a:ln>
                <a:solidFill>
                  <a:srgbClr val="E12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Bold"/>
                <a:ea typeface="Raleway Bold"/>
                <a:cs typeface="Raleway Bold"/>
                <a:sym typeface="Raleway Bold"/>
              </a:rPr>
              <a:t>Результат:</a:t>
            </a:r>
            <a:endParaRPr lang="ru-RU" sz="4800" b="1" spc="-215" dirty="0">
              <a:ln w="19050">
                <a:solidFill>
                  <a:schemeClr val="bg1"/>
                </a:solidFill>
              </a:ln>
              <a:solidFill>
                <a:srgbClr val="E122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62929" y="4745339"/>
            <a:ext cx="3773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b="1" spc="-215" dirty="0" smtClean="0">
                <a:ln w="19050">
                  <a:solidFill>
                    <a:schemeClr val="bg1"/>
                  </a:solidFill>
                </a:ln>
                <a:solidFill>
                  <a:srgbClr val="E12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Bold"/>
                <a:ea typeface="Raleway Bold"/>
                <a:cs typeface="Raleway Bold"/>
                <a:sym typeface="Raleway Bold"/>
              </a:rPr>
              <a:t>Решение:</a:t>
            </a:r>
            <a:endParaRPr lang="ru-RU" sz="4800" b="1" spc="-215" dirty="0">
              <a:ln w="19050">
                <a:solidFill>
                  <a:schemeClr val="bg1"/>
                </a:solidFill>
              </a:ln>
              <a:solidFill>
                <a:srgbClr val="E122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69225" y="1722764"/>
            <a:ext cx="3773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b="1" spc="-215" dirty="0" smtClean="0">
                <a:ln w="19050">
                  <a:solidFill>
                    <a:schemeClr val="bg1"/>
                  </a:solidFill>
                </a:ln>
                <a:solidFill>
                  <a:srgbClr val="E12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Bold"/>
                <a:ea typeface="Raleway Bold"/>
                <a:cs typeface="Raleway Bold"/>
                <a:sym typeface="Raleway Bold"/>
              </a:rPr>
              <a:t>Проблема:</a:t>
            </a:r>
            <a:endParaRPr lang="ru-RU" sz="4800" b="1" spc="-215" dirty="0">
              <a:ln w="19050">
                <a:solidFill>
                  <a:schemeClr val="bg1"/>
                </a:solidFill>
              </a:ln>
              <a:solidFill>
                <a:srgbClr val="E122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Bold"/>
              <a:ea typeface="Raleway Bold"/>
              <a:cs typeface="Raleway Bold"/>
              <a:sym typeface="Raleway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18409" y="3865346"/>
            <a:ext cx="6462782" cy="7822414"/>
            <a:chOff x="0" y="0"/>
            <a:chExt cx="8617043" cy="104298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237730" y="4574446"/>
              <a:ext cx="9092504" cy="3093835"/>
              <a:chOff x="0" y="0"/>
              <a:chExt cx="1194373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6897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68973" h="360680">
                    <a:moveTo>
                      <a:pt x="1168973" y="180340"/>
                    </a:moveTo>
                    <a:cubicBezTo>
                      <a:pt x="1168973" y="81280"/>
                      <a:pt x="1088963" y="0"/>
                      <a:pt x="98863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88633" y="360680"/>
                    </a:lnTo>
                    <a:cubicBezTo>
                      <a:pt x="1087693" y="360680"/>
                      <a:pt x="1168973" y="279400"/>
                      <a:pt x="1168973" y="180340"/>
                    </a:cubicBezTo>
                    <a:close/>
                  </a:path>
                </a:pathLst>
              </a:custGeom>
              <a:solidFill>
                <a:srgbClr val="3A4295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1422354" y="2073974"/>
              <a:ext cx="7147594" cy="3093835"/>
              <a:chOff x="0" y="0"/>
              <a:chExt cx="938894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13494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3494" h="360680">
                    <a:moveTo>
                      <a:pt x="913494" y="180340"/>
                    </a:moveTo>
                    <a:cubicBezTo>
                      <a:pt x="913494" y="81280"/>
                      <a:pt x="833484" y="0"/>
                      <a:pt x="733154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3154" y="360680"/>
                    </a:lnTo>
                    <a:cubicBezTo>
                      <a:pt x="832213" y="360680"/>
                      <a:pt x="913494" y="279400"/>
                      <a:pt x="913494" y="180340"/>
                    </a:cubicBezTo>
                    <a:close/>
                  </a:path>
                </a:pathLst>
              </a:custGeom>
              <a:solidFill>
                <a:srgbClr val="E1225C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541154" y="759788"/>
            <a:ext cx="16061046" cy="5062051"/>
            <a:chOff x="-1700485" y="212255"/>
            <a:chExt cx="21414727" cy="6749403"/>
          </a:xfrm>
        </p:grpSpPr>
        <p:sp>
          <p:nvSpPr>
            <p:cNvPr id="8" name="TextBox 8"/>
            <p:cNvSpPr txBox="1"/>
            <p:nvPr/>
          </p:nvSpPr>
          <p:spPr>
            <a:xfrm>
              <a:off x="-1700485" y="2377604"/>
              <a:ext cx="21414727" cy="19697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ru-RU" sz="3200" spc="280" dirty="0" smtClean="0">
                  <a:solidFill>
                    <a:srgbClr val="3A4295"/>
                  </a:solidFill>
                  <a:latin typeface="Raleway"/>
                  <a:ea typeface="Raleway"/>
                  <a:cs typeface="Raleway"/>
                  <a:sym typeface="Raleway"/>
                </a:rPr>
                <a:t>Создание </a:t>
              </a:r>
              <a:r>
                <a:rPr lang="ru-RU" sz="3200" spc="280" dirty="0">
                  <a:solidFill>
                    <a:srgbClr val="3A4295"/>
                  </a:solidFill>
                  <a:latin typeface="Raleway"/>
                  <a:ea typeface="Raleway"/>
                  <a:cs typeface="Raleway"/>
                  <a:sym typeface="Raleway"/>
                </a:rPr>
                <a:t>эффективной системы интегративного наставничества для успешной социализации, профессиональной адаптации и интеграции студентов колледжа с РАС в образовательную среду и </a:t>
              </a:r>
              <a:r>
                <a:rPr lang="ru-RU" sz="3200" spc="280" dirty="0" smtClean="0">
                  <a:solidFill>
                    <a:srgbClr val="3A4295"/>
                  </a:solidFill>
                  <a:latin typeface="Raleway"/>
                  <a:ea typeface="Raleway"/>
                  <a:cs typeface="Raleway"/>
                  <a:sym typeface="Raleway"/>
                </a:rPr>
                <a:t>социум</a:t>
              </a:r>
              <a:endParaRPr lang="ru-RU" sz="3200" spc="280" dirty="0">
                <a:solidFill>
                  <a:srgbClr val="3A4295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06500" y="6309001"/>
              <a:ext cx="14605533" cy="652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83"/>
                </a:lnSpc>
              </a:pPr>
              <a:endParaRPr lang="en-US" sz="2789" dirty="0">
                <a:solidFill>
                  <a:srgbClr val="373736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" y="212255"/>
              <a:ext cx="17018529" cy="15046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r>
                <a:rPr lang="ru-RU" sz="8000" b="1" spc="-240" dirty="0" smtClean="0">
                  <a:solidFill>
                    <a:srgbClr val="373736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ЦЕЛЬ И ЗАДАЧИ</a:t>
              </a:r>
              <a:endParaRPr lang="en-US" sz="8000" b="1" spc="-240" dirty="0">
                <a:solidFill>
                  <a:srgbClr val="373736"/>
                </a:solidFill>
                <a:latin typeface="Raleway Bold"/>
                <a:ea typeface="Raleway Bold"/>
                <a:cs typeface="Raleway Bold"/>
                <a:sym typeface="Raleway Bold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193738" y="-931767"/>
            <a:ext cx="3955788" cy="4663763"/>
            <a:chOff x="0" y="0"/>
            <a:chExt cx="5274385" cy="6218350"/>
          </a:xfrm>
        </p:grpSpPr>
        <p:grpSp>
          <p:nvGrpSpPr>
            <p:cNvPr id="12" name="Group 12"/>
            <p:cNvGrpSpPr/>
            <p:nvPr/>
          </p:nvGrpSpPr>
          <p:grpSpPr>
            <a:xfrm rot="-2700000">
              <a:off x="-81642" y="1746690"/>
              <a:ext cx="5607681" cy="1610992"/>
              <a:chOff x="0" y="0"/>
              <a:chExt cx="1414632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138923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89232" h="360680">
                    <a:moveTo>
                      <a:pt x="1389232" y="180340"/>
                    </a:moveTo>
                    <a:cubicBezTo>
                      <a:pt x="1389232" y="81280"/>
                      <a:pt x="1309222" y="0"/>
                      <a:pt x="120889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08892" y="360680"/>
                    </a:lnTo>
                    <a:cubicBezTo>
                      <a:pt x="1307952" y="360680"/>
                      <a:pt x="1389232" y="279400"/>
                      <a:pt x="1389232" y="180340"/>
                    </a:cubicBezTo>
                    <a:close/>
                  </a:path>
                </a:pathLst>
              </a:custGeom>
              <a:solidFill>
                <a:srgbClr val="E1225C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 rot="-2700000">
              <a:off x="-97486" y="3232862"/>
              <a:ext cx="4554957" cy="1610992"/>
              <a:chOff x="0" y="0"/>
              <a:chExt cx="1149065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7780" y="22860"/>
                <a:ext cx="112366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23665" h="360680">
                    <a:moveTo>
                      <a:pt x="1123665" y="180340"/>
                    </a:moveTo>
                    <a:cubicBezTo>
                      <a:pt x="1123665" y="81280"/>
                      <a:pt x="1043655" y="0"/>
                      <a:pt x="94332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43325" y="360680"/>
                    </a:lnTo>
                    <a:cubicBezTo>
                      <a:pt x="1042385" y="360680"/>
                      <a:pt x="1123665" y="279400"/>
                      <a:pt x="1123665" y="180340"/>
                    </a:cubicBezTo>
                    <a:close/>
                  </a:path>
                </a:pathLst>
              </a:custGeom>
              <a:solidFill>
                <a:srgbClr val="3A4295"/>
              </a:solidFill>
            </p:spPr>
          </p:sp>
        </p:grpSp>
      </p:grpSp>
      <p:sp>
        <p:nvSpPr>
          <p:cNvPr id="17" name="Прямоугольник 16"/>
          <p:cNvSpPr/>
          <p:nvPr/>
        </p:nvSpPr>
        <p:spPr>
          <a:xfrm>
            <a:off x="2316393" y="5128585"/>
            <a:ext cx="12834609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ts val="3000"/>
              </a:lnSpc>
              <a:buAutoNum type="arabicPeriod"/>
              <a:tabLst>
                <a:tab pos="363538" algn="l"/>
              </a:tabLst>
            </a:pPr>
            <a:r>
              <a:rPr lang="ru-RU" sz="2800" dirty="0" smtClean="0">
                <a:latin typeface="Raleway" panose="020B0604020202020204" charset="-52"/>
              </a:rPr>
              <a:t>Обеспечить </a:t>
            </a:r>
            <a:r>
              <a:rPr lang="ru-RU" sz="2800" dirty="0">
                <a:latin typeface="Raleway" panose="020B0604020202020204" charset="-52"/>
              </a:rPr>
              <a:t>индивидуальное сопровождение каждого студента с </a:t>
            </a:r>
            <a:r>
              <a:rPr lang="ru-RU" sz="2800" dirty="0" smtClean="0">
                <a:latin typeface="Raleway" panose="020B0604020202020204" charset="-52"/>
              </a:rPr>
              <a:t>РАС через систему наставников.</a:t>
            </a:r>
          </a:p>
          <a:p>
            <a:pPr marL="514350" indent="-514350" algn="just">
              <a:lnSpc>
                <a:spcPts val="3000"/>
              </a:lnSpc>
              <a:buAutoNum type="arabicPeriod"/>
              <a:tabLst>
                <a:tab pos="363538" algn="l"/>
              </a:tabLst>
            </a:pPr>
            <a:r>
              <a:rPr lang="ru-RU" sz="2800" dirty="0" smtClean="0">
                <a:latin typeface="Raleway" panose="020B0604020202020204" charset="-52"/>
              </a:rPr>
              <a:t>Развить </a:t>
            </a:r>
            <a:r>
              <a:rPr lang="ru-RU" sz="2800" dirty="0">
                <a:latin typeface="Raleway" panose="020B0604020202020204" charset="-52"/>
              </a:rPr>
              <a:t>профессиональные компетенции и </a:t>
            </a:r>
            <a:r>
              <a:rPr lang="ru-RU" sz="2800" dirty="0" err="1">
                <a:latin typeface="Raleway" panose="020B0604020202020204" charset="-52"/>
              </a:rPr>
              <a:t>надпрофессиональные</a:t>
            </a:r>
            <a:r>
              <a:rPr lang="ru-RU" sz="2800" dirty="0">
                <a:latin typeface="Raleway" panose="020B0604020202020204" charset="-52"/>
              </a:rPr>
              <a:t> («гибкие») навыки студентов с </a:t>
            </a:r>
            <a:r>
              <a:rPr lang="ru-RU" sz="2800" dirty="0" smtClean="0">
                <a:latin typeface="Raleway" panose="020B0604020202020204" charset="-52"/>
              </a:rPr>
              <a:t>РАС.</a:t>
            </a:r>
          </a:p>
          <a:p>
            <a:pPr marL="514350" indent="-514350" algn="just">
              <a:lnSpc>
                <a:spcPts val="3000"/>
              </a:lnSpc>
              <a:buAutoNum type="arabicPeriod"/>
              <a:tabLst>
                <a:tab pos="363538" algn="l"/>
              </a:tabLst>
            </a:pPr>
            <a:r>
              <a:rPr lang="ru-RU" sz="2800" dirty="0" smtClean="0">
                <a:latin typeface="Raleway" panose="020B0604020202020204" charset="-52"/>
              </a:rPr>
              <a:t>Повысить </a:t>
            </a:r>
            <a:r>
              <a:rPr lang="ru-RU" sz="2800" dirty="0">
                <a:latin typeface="Raleway" panose="020B0604020202020204" charset="-52"/>
              </a:rPr>
              <a:t>уровень коммуникации </a:t>
            </a:r>
            <a:r>
              <a:rPr lang="ru-RU" sz="2800" dirty="0" smtClean="0">
                <a:latin typeface="Raleway" panose="020B0604020202020204" charset="-52"/>
              </a:rPr>
              <a:t>и социализации.</a:t>
            </a:r>
          </a:p>
          <a:p>
            <a:pPr marL="514350" indent="-514350" algn="just">
              <a:lnSpc>
                <a:spcPts val="3000"/>
              </a:lnSpc>
              <a:buAutoNum type="arabicPeriod"/>
              <a:tabLst>
                <a:tab pos="363538" algn="l"/>
              </a:tabLst>
            </a:pPr>
            <a:r>
              <a:rPr lang="ru-RU" sz="2800" dirty="0" smtClean="0">
                <a:latin typeface="Raleway" panose="020B0604020202020204" charset="-52"/>
              </a:rPr>
              <a:t>Организовать </a:t>
            </a:r>
            <a:r>
              <a:rPr lang="ru-RU" sz="2800" dirty="0">
                <a:latin typeface="Raleway" panose="020B0604020202020204" charset="-52"/>
              </a:rPr>
              <a:t>практико-ориентированное обучение с учетом потребностей студентов с </a:t>
            </a:r>
            <a:r>
              <a:rPr lang="ru-RU" sz="2800" dirty="0" smtClean="0">
                <a:latin typeface="Raleway" panose="020B0604020202020204" charset="-52"/>
              </a:rPr>
              <a:t>РАС.</a:t>
            </a:r>
          </a:p>
          <a:p>
            <a:pPr marL="514350" indent="-514350" algn="just">
              <a:lnSpc>
                <a:spcPts val="3000"/>
              </a:lnSpc>
              <a:buAutoNum type="arabicPeriod"/>
              <a:tabLst>
                <a:tab pos="363538" algn="l"/>
              </a:tabLst>
            </a:pPr>
            <a:r>
              <a:rPr lang="ru-RU" sz="2800" dirty="0" smtClean="0">
                <a:latin typeface="Raleway" panose="020B0604020202020204" charset="-52"/>
              </a:rPr>
              <a:t>Создать </a:t>
            </a:r>
            <a:r>
              <a:rPr lang="ru-RU" sz="2800" dirty="0">
                <a:latin typeface="Raleway" panose="020B0604020202020204" charset="-52"/>
              </a:rPr>
              <a:t>устойчивую модель интегративного наставничества, которую можно тиражировать в </a:t>
            </a:r>
            <a:r>
              <a:rPr lang="ru-RU" sz="2800" dirty="0" smtClean="0">
                <a:latin typeface="Raleway" panose="020B0604020202020204" charset="-52"/>
              </a:rPr>
              <a:t>другие учреждения СПО и не только.</a:t>
            </a:r>
            <a:endParaRPr lang="ru-RU" sz="2800" dirty="0">
              <a:latin typeface="Raleway" panose="020B060402020202020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-368234" y="5877116"/>
            <a:ext cx="37739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6000" b="1" spc="-215" dirty="0" smtClean="0">
                <a:ln w="19050">
                  <a:solidFill>
                    <a:schemeClr val="bg1"/>
                  </a:solidFill>
                </a:ln>
                <a:solidFill>
                  <a:srgbClr val="E12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Bold"/>
                <a:ea typeface="Raleway Bold"/>
                <a:cs typeface="Raleway Bold"/>
                <a:sym typeface="Raleway Bold"/>
              </a:rPr>
              <a:t>Задачи:</a:t>
            </a:r>
            <a:endParaRPr lang="ru-RU" sz="6000" b="1" spc="-215" dirty="0">
              <a:ln w="19050">
                <a:solidFill>
                  <a:schemeClr val="bg1"/>
                </a:solidFill>
              </a:ln>
              <a:solidFill>
                <a:srgbClr val="E122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Bold"/>
              <a:ea typeface="Raleway Bold"/>
              <a:cs typeface="Raleway Bold"/>
              <a:sym typeface="Raleway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4796" y="6604264"/>
            <a:ext cx="4545271" cy="34089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067800" y="6671882"/>
            <a:ext cx="3841488" cy="4549463"/>
            <a:chOff x="0" y="0"/>
            <a:chExt cx="5121985" cy="6065950"/>
          </a:xfrm>
        </p:grpSpPr>
        <p:grpSp>
          <p:nvGrpSpPr>
            <p:cNvPr id="4" name="Group 4"/>
            <p:cNvGrpSpPr/>
            <p:nvPr/>
          </p:nvGrpSpPr>
          <p:grpSpPr>
            <a:xfrm rot="-2700000">
              <a:off x="900397" y="1276790"/>
              <a:ext cx="4278603" cy="1610992"/>
              <a:chOff x="0" y="0"/>
              <a:chExt cx="107935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E1225C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-105377" y="3061412"/>
              <a:ext cx="4608838" cy="1610992"/>
              <a:chOff x="0" y="0"/>
              <a:chExt cx="1162657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8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3A4295"/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16113342" y="-432445"/>
            <a:ext cx="3120591" cy="3884316"/>
            <a:chOff x="0" y="0"/>
            <a:chExt cx="4160788" cy="5179088"/>
          </a:xfrm>
        </p:grpSpPr>
        <p:grpSp>
          <p:nvGrpSpPr>
            <p:cNvPr id="9" name="Group 9"/>
            <p:cNvGrpSpPr/>
            <p:nvPr/>
          </p:nvGrpSpPr>
          <p:grpSpPr>
            <a:xfrm rot="-2700000">
              <a:off x="24979" y="2346691"/>
              <a:ext cx="3920329" cy="1694505"/>
              <a:chOff x="0" y="0"/>
              <a:chExt cx="940228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9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3A4295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-2700000">
              <a:off x="480843" y="1027974"/>
              <a:ext cx="3609436" cy="1694505"/>
              <a:chOff x="0" y="0"/>
              <a:chExt cx="865665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6" y="279400"/>
                      <a:pt x="840266" y="180340"/>
                    </a:cubicBezTo>
                    <a:close/>
                  </a:path>
                </a:pathLst>
              </a:custGeom>
              <a:solidFill>
                <a:srgbClr val="E1225C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4" name="Group 14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E1225C">
                  <a:alpha val="14902"/>
                </a:srgbClr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8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3A4295">
                  <a:alpha val="14902"/>
                </a:srgbClr>
              </a:solidFill>
            </p:spPr>
          </p:sp>
        </p:grpSp>
      </p:grpSp>
      <p:grpSp>
        <p:nvGrpSpPr>
          <p:cNvPr id="18" name="Group 18"/>
          <p:cNvGrpSpPr/>
          <p:nvPr/>
        </p:nvGrpSpPr>
        <p:grpSpPr>
          <a:xfrm>
            <a:off x="990600" y="853882"/>
            <a:ext cx="16935719" cy="5706629"/>
            <a:chOff x="-27830" y="-2839254"/>
            <a:chExt cx="13207967" cy="6352145"/>
          </a:xfrm>
        </p:grpSpPr>
        <p:sp>
          <p:nvSpPr>
            <p:cNvPr id="20" name="TextBox 20"/>
            <p:cNvSpPr txBox="1"/>
            <p:nvPr/>
          </p:nvSpPr>
          <p:spPr>
            <a:xfrm>
              <a:off x="479605" y="-1324144"/>
              <a:ext cx="12700532" cy="4837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ru-RU" sz="3200" dirty="0" smtClean="0">
                  <a:solidFill>
                    <a:srgbClr val="373736"/>
                  </a:solidFill>
                  <a:latin typeface="Raleway" panose="020B0604020202020204" charset="-52"/>
                  <a:ea typeface="Raleway Thin"/>
                  <a:cs typeface="Raleway Thin"/>
                  <a:sym typeface="Raleway Thin"/>
                </a:rPr>
                <a:t>-Обеспечения индивидуального подхода;</a:t>
              </a:r>
            </a:p>
            <a:p>
              <a:pPr algn="just">
                <a:lnSpc>
                  <a:spcPct val="150000"/>
                </a:lnSpc>
              </a:pPr>
              <a:r>
                <a:rPr lang="ru-RU" sz="3200" dirty="0" smtClean="0">
                  <a:solidFill>
                    <a:srgbClr val="373736"/>
                  </a:solidFill>
                  <a:latin typeface="Raleway" panose="020B0604020202020204" charset="-52"/>
                  <a:ea typeface="Raleway Thin"/>
                  <a:cs typeface="Raleway Thin"/>
                  <a:sym typeface="Raleway Thin"/>
                </a:rPr>
                <a:t>-Создания поддерживающей среды;</a:t>
              </a:r>
            </a:p>
            <a:p>
              <a:pPr algn="just">
                <a:lnSpc>
                  <a:spcPct val="150000"/>
                </a:lnSpc>
              </a:pPr>
              <a:r>
                <a:rPr lang="ru-RU" sz="3200" dirty="0" smtClean="0">
                  <a:solidFill>
                    <a:srgbClr val="373736"/>
                  </a:solidFill>
                  <a:latin typeface="Raleway" panose="020B0604020202020204" charset="-52"/>
                  <a:ea typeface="Raleway Thin"/>
                  <a:cs typeface="Raleway Thin"/>
                  <a:sym typeface="Raleway Thin"/>
                </a:rPr>
                <a:t>-Развития коммуникации и социализации лиц с РАС;</a:t>
              </a:r>
            </a:p>
            <a:p>
              <a:pPr algn="just">
                <a:lnSpc>
                  <a:spcPct val="150000"/>
                </a:lnSpc>
              </a:pPr>
              <a:r>
                <a:rPr lang="ru-RU" sz="3200" dirty="0" smtClean="0">
                  <a:solidFill>
                    <a:srgbClr val="373736"/>
                  </a:solidFill>
                  <a:latin typeface="Raleway" panose="020B0604020202020204" charset="-52"/>
                  <a:ea typeface="Raleway Thin"/>
                  <a:cs typeface="Raleway Thin"/>
                  <a:sym typeface="Raleway Thin"/>
                </a:rPr>
                <a:t>-Повышения эффективности профессиональной подготовки и интеграции в социум;</a:t>
              </a:r>
            </a:p>
            <a:p>
              <a:pPr algn="just">
                <a:lnSpc>
                  <a:spcPct val="150000"/>
                </a:lnSpc>
              </a:pPr>
              <a:r>
                <a:rPr lang="ru-RU" sz="3200" dirty="0" smtClean="0">
                  <a:solidFill>
                    <a:srgbClr val="373736"/>
                  </a:solidFill>
                  <a:latin typeface="Raleway" panose="020B0604020202020204" charset="-52"/>
                  <a:ea typeface="Raleway Thin"/>
                  <a:cs typeface="Raleway Thin"/>
                  <a:sym typeface="Raleway Thin"/>
                </a:rPr>
                <a:t>-Формирования инклюзивной образовательной среды в колледже.</a:t>
              </a:r>
              <a:endParaRPr lang="ru-RU" sz="3200" dirty="0">
                <a:solidFill>
                  <a:srgbClr val="373736"/>
                </a:solidFill>
                <a:latin typeface="Raleway" panose="020B0604020202020204" charset="-52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-27830" y="-2839254"/>
              <a:ext cx="12700528" cy="1167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  <a:tabLst>
                  <a:tab pos="2965450" algn="l"/>
                </a:tabLst>
              </a:pPr>
              <a:r>
                <a:rPr lang="ru-RU" sz="6600" b="1" spc="-240" dirty="0" smtClean="0">
                  <a:solidFill>
                    <a:srgbClr val="373736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              ПОЧЕМУ НАСТАВНИЧЕСТВО?</a:t>
              </a:r>
              <a:endParaRPr lang="en-US" sz="6600" b="1" spc="-240" dirty="0">
                <a:solidFill>
                  <a:srgbClr val="373736"/>
                </a:solidFill>
                <a:latin typeface="Raleway Bold"/>
                <a:ea typeface="Raleway Bold"/>
                <a:cs typeface="Raleway Bold"/>
                <a:sym typeface="Raleway Bold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 rot="16200000" flipH="1">
            <a:off x="-2241294" y="3086697"/>
            <a:ext cx="63185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b="1" spc="-215" dirty="0" smtClean="0">
                <a:ln w="19050">
                  <a:solidFill>
                    <a:schemeClr val="bg1"/>
                  </a:solidFill>
                </a:ln>
                <a:solidFill>
                  <a:srgbClr val="E12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Bold"/>
                <a:ea typeface="Raleway Bold"/>
                <a:cs typeface="Raleway Bold"/>
                <a:sym typeface="Raleway Bold"/>
              </a:rPr>
              <a:t>Необходимость:</a:t>
            </a:r>
            <a:endParaRPr lang="ru-RU" sz="4800" b="1" spc="-215" dirty="0">
              <a:ln w="19050">
                <a:solidFill>
                  <a:schemeClr val="bg1"/>
                </a:solidFill>
              </a:ln>
              <a:solidFill>
                <a:srgbClr val="E122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42653" y="6940863"/>
            <a:ext cx="91048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373736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СИСТЕМА ИНТЕГРАТИВНОГО НАСТАВНИЧЕСТВА </a:t>
            </a:r>
            <a:r>
              <a:rPr lang="ru-RU" sz="2800" dirty="0" smtClean="0">
                <a:solidFill>
                  <a:srgbClr val="373736"/>
                </a:solidFill>
                <a:latin typeface="Raleway Thin"/>
                <a:ea typeface="Raleway Thin"/>
                <a:cs typeface="Raleway Thin"/>
                <a:sym typeface="Raleway Thin"/>
              </a:rPr>
              <a:t>решает не только задачи </a:t>
            </a:r>
            <a:r>
              <a:rPr lang="ru-RU" sz="2800" dirty="0">
                <a:solidFill>
                  <a:srgbClr val="373736"/>
                </a:solidFill>
                <a:latin typeface="Raleway Thin"/>
                <a:ea typeface="Raleway Thin"/>
                <a:cs typeface="Raleway Thin"/>
                <a:sym typeface="Raleway Thin"/>
              </a:rPr>
              <a:t>социальной адаптации и профессионального становления студентов с РАС, а также социально-педагогической и методической поддержки участников образовательных </a:t>
            </a:r>
            <a:r>
              <a:rPr lang="ru-RU" sz="2800" dirty="0" smtClean="0">
                <a:solidFill>
                  <a:srgbClr val="373736"/>
                </a:solidFill>
                <a:latin typeface="Raleway Thin"/>
                <a:ea typeface="Raleway Thin"/>
                <a:cs typeface="Raleway Thin"/>
                <a:sym typeface="Raleway Thin"/>
              </a:rPr>
              <a:t>отношений</a:t>
            </a:r>
            <a:endParaRPr lang="ru-RU" sz="2800" dirty="0">
              <a:solidFill>
                <a:srgbClr val="373736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5215312" y="-1504683"/>
            <a:ext cx="3843686" cy="4784380"/>
            <a:chOff x="0" y="0"/>
            <a:chExt cx="5124915" cy="6379173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30767" y="2890461"/>
              <a:ext cx="4828738" cy="2087152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9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3A4295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92263" y="1266173"/>
              <a:ext cx="4445805" cy="2087152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6" y="279400"/>
                      <a:pt x="840266" y="180340"/>
                    </a:cubicBezTo>
                    <a:close/>
                  </a:path>
                </a:pathLst>
              </a:custGeom>
              <a:solidFill>
                <a:srgbClr val="E1225C"/>
              </a:solidFill>
            </p:spPr>
          </p:sp>
        </p:grpSp>
      </p:grpSp>
      <p:sp>
        <p:nvSpPr>
          <p:cNvPr id="15" name="TextBox 15"/>
          <p:cNvSpPr txBox="1"/>
          <p:nvPr/>
        </p:nvSpPr>
        <p:spPr>
          <a:xfrm>
            <a:off x="1028700" y="1019175"/>
            <a:ext cx="107061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ru-RU" sz="4000" spc="280" dirty="0" smtClean="0">
                <a:solidFill>
                  <a:srgbClr val="373736"/>
                </a:solidFill>
                <a:latin typeface="Raleway"/>
                <a:ea typeface="Raleway"/>
                <a:cs typeface="Raleway"/>
                <a:sym typeface="Raleway"/>
              </a:rPr>
              <a:t>МЕХАНИЗМ РЕАЛИЗАЦИИ ПРАКТИКИ</a:t>
            </a:r>
            <a:endParaRPr lang="en-US" sz="4000" spc="280" dirty="0">
              <a:solidFill>
                <a:srgbClr val="37373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849256"/>
              </p:ext>
            </p:extLst>
          </p:nvPr>
        </p:nvGraphicFramePr>
        <p:xfrm>
          <a:off x="2514600" y="2628900"/>
          <a:ext cx="14263839" cy="6422578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9751641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981404978"/>
                    </a:ext>
                  </a:extLst>
                </a:gridCol>
                <a:gridCol w="205339">
                  <a:extLst>
                    <a:ext uri="{9D8B030D-6E8A-4147-A177-3AD203B41FA5}">
                      <a16:colId xmlns:a16="http://schemas.microsoft.com/office/drawing/2014/main" val="3863681717"/>
                    </a:ext>
                  </a:extLst>
                </a:gridCol>
                <a:gridCol w="2697574">
                  <a:extLst>
                    <a:ext uri="{9D8B030D-6E8A-4147-A177-3AD203B41FA5}">
                      <a16:colId xmlns:a16="http://schemas.microsoft.com/office/drawing/2014/main" val="2336380140"/>
                    </a:ext>
                  </a:extLst>
                </a:gridCol>
                <a:gridCol w="2864626">
                  <a:extLst>
                    <a:ext uri="{9D8B030D-6E8A-4147-A177-3AD203B41FA5}">
                      <a16:colId xmlns:a16="http://schemas.microsoft.com/office/drawing/2014/main" val="438416375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903506838"/>
                    </a:ext>
                  </a:extLst>
                </a:gridCol>
              </a:tblGrid>
              <a:tr h="946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Raleway Bold" panose="020B0604020202020204" charset="-52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24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Raleway Bold" panose="020B0604020202020204" charset="-52"/>
                          <a:cs typeface="Times New Roman" panose="02020603050405020304" pitchFamily="18" charset="0"/>
                        </a:rPr>
                        <a:t>«ПЕДАГОГ-НАСТАВНИК»</a:t>
                      </a:r>
                      <a:endParaRPr lang="ru-RU" sz="24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Raleway Bold" panose="020B0604020202020204" charset="-52"/>
                          <a:cs typeface="Times New Roman" panose="02020603050405020304" pitchFamily="18" charset="0"/>
                        </a:rPr>
                        <a:t>«РОДИТЕЛЬ-НАСТАВНИК»</a:t>
                      </a:r>
                      <a:endParaRPr lang="ru-RU" sz="24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Raleway Bold" panose="020B0604020202020204" charset="-52"/>
                          <a:cs typeface="Times New Roman" panose="02020603050405020304" pitchFamily="18" charset="0"/>
                        </a:rPr>
                        <a:t>«ПЕДАГОГ-НАСТАВНИК СТУДЕНТОВ С РАС»</a:t>
                      </a:r>
                      <a:endParaRPr lang="ru-RU" sz="24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Raleway Bold" panose="020B0604020202020204" charset="-52"/>
                          <a:cs typeface="Times New Roman" panose="02020603050405020304" pitchFamily="18" charset="0"/>
                        </a:rPr>
                        <a:t>ПЕРИОД РЕАЛИЗАЦИИ</a:t>
                      </a:r>
                      <a:endParaRPr lang="ru-RU" sz="24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081824"/>
                  </a:ext>
                </a:extLst>
              </a:tr>
              <a:tr h="138747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Raleway Bold" panose="020B0604020202020204" charset="-52"/>
                          <a:cs typeface="Times New Roman" panose="02020603050405020304" pitchFamily="18" charset="0"/>
                        </a:rPr>
                        <a:t>1.ОРГАНИЗАЦИОННЫЙ ЭТАП</a:t>
                      </a:r>
                      <a:endParaRPr lang="ru-RU" sz="2400" dirty="0" smtClean="0">
                        <a:effectLst/>
                        <a:latin typeface="Raleway Bold" panose="020B0604020202020204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Raleway Bold" panose="020B0604020202020204" charset="-52"/>
                          <a:cs typeface="Times New Roman" panose="02020603050405020304" pitchFamily="18" charset="0"/>
                        </a:rPr>
                        <a:t>Задача</a:t>
                      </a:r>
                      <a:r>
                        <a:rPr lang="ru-RU" sz="2000" dirty="0">
                          <a:effectLst/>
                          <a:latin typeface="Raleway Bold" panose="020B0604020202020204" charset="-52"/>
                          <a:cs typeface="Times New Roman" panose="02020603050405020304" pitchFamily="18" charset="0"/>
                        </a:rPr>
                        <a:t>: Создание условий для реализации практики: средовых, материально-технических, педагогических</a:t>
                      </a:r>
                      <a:endParaRPr lang="ru-RU" sz="24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225C">
                        <a:alpha val="20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Raleway Bold" panose="020B0604020202020204" charset="-52"/>
                          <a:cs typeface="Times New Roman" panose="02020603050405020304" pitchFamily="18" charset="0"/>
                        </a:rPr>
                        <a:t>Создание рабочей группы, определение целей и задач наставничества, формирование программы мероприятий, определение контрольных точек для оценки эффективности взаимодействий</a:t>
                      </a:r>
                      <a:endParaRPr lang="ru-RU" sz="24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225C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Raleway Bold" panose="020B0604020202020204" charset="-52"/>
                          <a:cs typeface="Times New Roman" panose="02020603050405020304" pitchFamily="18" charset="0"/>
                        </a:rPr>
                        <a:t>2024 г. до начала обучения</a:t>
                      </a:r>
                      <a:endParaRPr lang="ru-RU" sz="24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225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918761"/>
                  </a:ext>
                </a:extLst>
              </a:tr>
              <a:tr h="3153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Raleway Bold" panose="020B0604020202020204" charset="-52"/>
                          <a:cs typeface="Times New Roman" panose="02020603050405020304" pitchFamily="18" charset="0"/>
                        </a:rPr>
                        <a:t>Организация повышения квалификации педагогического состава по вопросам сопровождения, наставничества и профессионализации лиц с РАС</a:t>
                      </a:r>
                      <a:endParaRPr lang="ru-RU" sz="24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Raleway Bold" panose="020B0604020202020204" charset="-52"/>
                          <a:cs typeface="Times New Roman" panose="02020603050405020304" pitchFamily="18" charset="0"/>
                        </a:rPr>
                        <a:t>Определение форм взаимодействия для достижения воспитательных результатов</a:t>
                      </a:r>
                      <a:endParaRPr lang="ru-RU" sz="24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Raleway Bold" panose="020B0604020202020204" charset="-52"/>
                          <a:cs typeface="Times New Roman" panose="02020603050405020304" pitchFamily="18" charset="0"/>
                        </a:rPr>
                        <a:t>Разработка индивидуальных образовательных маршрутов (ИОМ) для студентов с РАС, совместно с </a:t>
                      </a:r>
                      <a:r>
                        <a:rPr lang="ru-RU" sz="2000" dirty="0" err="1">
                          <a:effectLst/>
                          <a:latin typeface="Raleway Bold" panose="020B0604020202020204" charset="-52"/>
                          <a:cs typeface="Times New Roman" panose="02020603050405020304" pitchFamily="18" charset="0"/>
                        </a:rPr>
                        <a:t>ППк</a:t>
                      </a:r>
                      <a:r>
                        <a:rPr lang="ru-RU" sz="2000" dirty="0">
                          <a:effectLst/>
                          <a:latin typeface="Raleway Bold" panose="020B0604020202020204" charset="-52"/>
                          <a:cs typeface="Times New Roman" panose="02020603050405020304" pitchFamily="18" charset="0"/>
                        </a:rPr>
                        <a:t>, сопровождение по ним</a:t>
                      </a:r>
                      <a:endParaRPr lang="ru-RU" sz="24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962496"/>
                  </a:ext>
                </a:extLst>
              </a:tr>
              <a:tr h="504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Raleway Bold" panose="020B0604020202020204" charset="-52"/>
                          <a:cs typeface="Times New Roman" panose="02020603050405020304" pitchFamily="18" charset="0"/>
                        </a:rPr>
                        <a:t>Плановая поддержка в контрольные периоды (2 раза в месяц), обмен опытом</a:t>
                      </a:r>
                      <a:endParaRPr lang="ru-RU" sz="24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225C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071715"/>
                  </a:ext>
                </a:extLst>
              </a:tr>
            </a:tbl>
          </a:graphicData>
        </a:graphic>
      </p:graphicFrame>
      <p:grpSp>
        <p:nvGrpSpPr>
          <p:cNvPr id="2" name="Group 2"/>
          <p:cNvGrpSpPr/>
          <p:nvPr/>
        </p:nvGrpSpPr>
        <p:grpSpPr>
          <a:xfrm>
            <a:off x="-6477000" y="1849254"/>
            <a:ext cx="10222304" cy="12106243"/>
            <a:chOff x="0" y="0"/>
            <a:chExt cx="13629739" cy="16141657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395980" y="3397573"/>
              <a:ext cx="11385477" cy="4286894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E1225C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280411" y="8146499"/>
              <a:ext cx="12264243" cy="4286894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8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3A4295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21642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5215312" y="-1504683"/>
            <a:ext cx="3843686" cy="4784380"/>
            <a:chOff x="0" y="0"/>
            <a:chExt cx="5124915" cy="6379173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30767" y="2890461"/>
              <a:ext cx="4828738" cy="2087152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9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3A4295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92263" y="1266173"/>
              <a:ext cx="4445805" cy="2087152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6" y="279400"/>
                      <a:pt x="840266" y="180340"/>
                    </a:cubicBezTo>
                    <a:close/>
                  </a:path>
                </a:pathLst>
              </a:custGeom>
              <a:solidFill>
                <a:srgbClr val="E1225C"/>
              </a:solidFill>
            </p:spPr>
          </p:sp>
        </p:grpSp>
      </p:grpSp>
      <p:sp>
        <p:nvSpPr>
          <p:cNvPr id="15" name="TextBox 15"/>
          <p:cNvSpPr txBox="1"/>
          <p:nvPr/>
        </p:nvSpPr>
        <p:spPr>
          <a:xfrm>
            <a:off x="1028700" y="1019175"/>
            <a:ext cx="107061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ru-RU" sz="4000" spc="280" dirty="0" smtClean="0">
                <a:solidFill>
                  <a:srgbClr val="373736"/>
                </a:solidFill>
                <a:latin typeface="Raleway"/>
                <a:ea typeface="Raleway"/>
                <a:cs typeface="Raleway"/>
                <a:sym typeface="Raleway"/>
              </a:rPr>
              <a:t>МЕХАНИЗМ РЕАЛИЗАЦИИ ПРАКТИКИ</a:t>
            </a:r>
            <a:endParaRPr lang="en-US" sz="4000" spc="280" dirty="0">
              <a:solidFill>
                <a:srgbClr val="37373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706123"/>
              </p:ext>
            </p:extLst>
          </p:nvPr>
        </p:nvGraphicFramePr>
        <p:xfrm>
          <a:off x="2514600" y="2628901"/>
          <a:ext cx="14782799" cy="6931897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9751641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981404978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863681717"/>
                    </a:ext>
                  </a:extLst>
                </a:gridCol>
                <a:gridCol w="3396404">
                  <a:extLst>
                    <a:ext uri="{9D8B030D-6E8A-4147-A177-3AD203B41FA5}">
                      <a16:colId xmlns:a16="http://schemas.microsoft.com/office/drawing/2014/main" val="438416375"/>
                    </a:ext>
                  </a:extLst>
                </a:gridCol>
                <a:gridCol w="2013795">
                  <a:extLst>
                    <a:ext uri="{9D8B030D-6E8A-4147-A177-3AD203B41FA5}">
                      <a16:colId xmlns:a16="http://schemas.microsoft.com/office/drawing/2014/main" val="2903506838"/>
                    </a:ext>
                  </a:extLst>
                </a:gridCol>
              </a:tblGrid>
              <a:tr h="137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Raleway Bold" panose="020B0604020202020204" charset="-52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20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Raleway Bold" panose="020B0604020202020204" charset="-52"/>
                          <a:cs typeface="Times New Roman" panose="02020603050405020304" pitchFamily="18" charset="0"/>
                        </a:rPr>
                        <a:t>«ПЕДАГОГ-НАСТАВНИК»</a:t>
                      </a:r>
                      <a:endParaRPr lang="ru-RU" sz="20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Raleway Bold" panose="020B0604020202020204" charset="-52"/>
                          <a:cs typeface="Times New Roman" panose="02020603050405020304" pitchFamily="18" charset="0"/>
                        </a:rPr>
                        <a:t>«РОДИТЕЛЬ-НАСТАВНИК»</a:t>
                      </a:r>
                      <a:endParaRPr lang="ru-RU" sz="20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Raleway Bold" panose="020B0604020202020204" charset="-52"/>
                          <a:cs typeface="Times New Roman" panose="02020603050405020304" pitchFamily="18" charset="0"/>
                        </a:rPr>
                        <a:t>«ПЕДАГОГ-НАСТАВНИК СТУДЕНТОВ С РАС»</a:t>
                      </a:r>
                      <a:endParaRPr lang="ru-RU" sz="20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Raleway Bold" panose="020B0604020202020204" charset="-52"/>
                          <a:cs typeface="Times New Roman" panose="02020603050405020304" pitchFamily="18" charset="0"/>
                        </a:rPr>
                        <a:t>ПЕРИОД РЕАЛИЗАЦИИ</a:t>
                      </a:r>
                      <a:endParaRPr lang="ru-RU" sz="20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081824"/>
                  </a:ext>
                </a:extLst>
              </a:tr>
              <a:tr h="247282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Raleway Bold" panose="020B0604020202020204" charset="-52"/>
                          <a:cs typeface="Times New Roman" panose="02020603050405020304" pitchFamily="18" charset="0"/>
                        </a:rPr>
                        <a:t>2. ОСНОВНОЙ ЭТАП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Raleway Bold" panose="020B0604020202020204" charset="-52"/>
                          <a:cs typeface="Times New Roman" panose="02020603050405020304" pitchFamily="18" charset="0"/>
                        </a:rPr>
                        <a:t>Задача: внедрение  и осуществление индивидуализированного и адаптированного обучения и развития лиц с РАС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2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Raleway Bold" panose="020B0604020202020204" charset="-52"/>
                          <a:cs typeface="Times New Roman" panose="02020603050405020304" pitchFamily="18" charset="0"/>
                        </a:rPr>
                        <a:t>Регулярное обучение педагогов методам работы с обучающимися с РАС</a:t>
                      </a:r>
                      <a:endParaRPr lang="ru-RU" sz="20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2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Raleway Bold" panose="020B0604020202020204" charset="-52"/>
                          <a:ea typeface="Liberation Sans"/>
                          <a:cs typeface="Times New Roman" panose="02020603050405020304" pitchFamily="18" charset="0"/>
                        </a:rPr>
                        <a:t>Организация совместных внеурочных мероприятий для студентов с РАС в колледже и за его пределами</a:t>
                      </a:r>
                      <a:endParaRPr lang="ru-RU" sz="20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2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Raleway Bold" panose="020B0604020202020204" charset="-52"/>
                          <a:ea typeface="Liberation Sans"/>
                          <a:cs typeface="Times New Roman" panose="02020603050405020304" pitchFamily="18" charset="0"/>
                        </a:rPr>
                        <a:t>Ведение образовательных маршрутов лиц с РАС на ежегодной основе, отслеживание достижений и результатов</a:t>
                      </a:r>
                      <a:endParaRPr lang="ru-RU" sz="20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225C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Raleway Bold" panose="020B0604020202020204" charset="-52"/>
                          <a:cs typeface="Times New Roman" panose="02020603050405020304" pitchFamily="18" charset="0"/>
                        </a:rPr>
                        <a:t>2024-2028 </a:t>
                      </a:r>
                      <a:r>
                        <a:rPr lang="ru-RU" sz="2000" dirty="0" err="1" smtClean="0">
                          <a:effectLst/>
                          <a:latin typeface="Raleway Bold" panose="020B0604020202020204" charset="-52"/>
                          <a:cs typeface="Times New Roman" panose="02020603050405020304" pitchFamily="18" charset="0"/>
                        </a:rPr>
                        <a:t>гг</a:t>
                      </a:r>
                      <a:r>
                        <a:rPr lang="en-US" sz="2000" dirty="0" smtClean="0">
                          <a:effectLst/>
                          <a:latin typeface="Raleway Bold" panose="020B0604020202020204" charset="-52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225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918761"/>
                  </a:ext>
                </a:extLst>
              </a:tr>
              <a:tr h="3042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Raleway Bold" panose="020B0604020202020204" charset="-52"/>
                          <a:ea typeface="Liberation Sans"/>
                          <a:cs typeface="Times New Roman" panose="02020603050405020304" pitchFamily="18" charset="0"/>
                        </a:rPr>
                        <a:t>Проведение мониторинга успеваемости и социализации студентов с РАС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Raleway Bold" panose="020B0604020202020204" charset="-52"/>
                          <a:ea typeface="Liberation Sans"/>
                          <a:cs typeface="Times New Roman" panose="02020603050405020304" pitchFamily="18" charset="0"/>
                        </a:rPr>
                        <a:t>Участие в </a:t>
                      </a:r>
                      <a:r>
                        <a:rPr lang="ru-RU" sz="2000" dirty="0" err="1">
                          <a:effectLst/>
                          <a:latin typeface="Raleway Bold" panose="020B0604020202020204" charset="-52"/>
                          <a:ea typeface="Liberation Sans"/>
                          <a:cs typeface="Times New Roman" panose="02020603050405020304" pitchFamily="18" charset="0"/>
                        </a:rPr>
                        <a:t>вебинарах</a:t>
                      </a:r>
                      <a:r>
                        <a:rPr lang="ru-RU" sz="2000" dirty="0">
                          <a:effectLst/>
                          <a:latin typeface="Raleway Bold" panose="020B0604020202020204" charset="-52"/>
                          <a:ea typeface="Liberation Sans"/>
                          <a:cs typeface="Times New Roman" panose="02020603050405020304" pitchFamily="18" charset="0"/>
                        </a:rPr>
                        <a:t>, семинарах по развитию воспитательной компетентность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Raleway Bold" panose="020B0604020202020204" charset="-52"/>
                          <a:ea typeface="Liberation Sans"/>
                          <a:cs typeface="Times New Roman" panose="02020603050405020304" pitchFamily="18" charset="0"/>
                        </a:rPr>
                        <a:t>Сопровождение реализации программы психолого-педагогического сопровождения для развития  «мягких» навыков у лиц с РАС, внеурочная деятельность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962496"/>
                  </a:ext>
                </a:extLst>
              </a:tr>
            </a:tbl>
          </a:graphicData>
        </a:graphic>
      </p:graphicFrame>
      <p:grpSp>
        <p:nvGrpSpPr>
          <p:cNvPr id="2" name="Group 2"/>
          <p:cNvGrpSpPr/>
          <p:nvPr/>
        </p:nvGrpSpPr>
        <p:grpSpPr>
          <a:xfrm>
            <a:off x="-6477000" y="1849254"/>
            <a:ext cx="10222304" cy="12106243"/>
            <a:chOff x="0" y="0"/>
            <a:chExt cx="13629739" cy="16141657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395980" y="3397573"/>
              <a:ext cx="11385477" cy="4286894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E1225C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280411" y="8146499"/>
              <a:ext cx="12264243" cy="4286894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8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3A4295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42033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5215312" y="-1504683"/>
            <a:ext cx="3843686" cy="4784380"/>
            <a:chOff x="0" y="0"/>
            <a:chExt cx="5124915" cy="6379173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30767" y="2890461"/>
              <a:ext cx="4828738" cy="2087152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9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3A4295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92263" y="1266173"/>
              <a:ext cx="4445805" cy="2087152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6" y="279400"/>
                      <a:pt x="840266" y="180340"/>
                    </a:cubicBezTo>
                    <a:close/>
                  </a:path>
                </a:pathLst>
              </a:custGeom>
              <a:solidFill>
                <a:srgbClr val="E1225C"/>
              </a:solidFill>
            </p:spPr>
          </p:sp>
        </p:grpSp>
      </p:grpSp>
      <p:sp>
        <p:nvSpPr>
          <p:cNvPr id="15" name="TextBox 15"/>
          <p:cNvSpPr txBox="1"/>
          <p:nvPr/>
        </p:nvSpPr>
        <p:spPr>
          <a:xfrm>
            <a:off x="1028700" y="1019175"/>
            <a:ext cx="107061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ru-RU" sz="4000" spc="280" dirty="0" smtClean="0">
                <a:solidFill>
                  <a:srgbClr val="373736"/>
                </a:solidFill>
                <a:latin typeface="Raleway"/>
                <a:ea typeface="Raleway"/>
                <a:cs typeface="Raleway"/>
                <a:sym typeface="Raleway"/>
              </a:rPr>
              <a:t>МЕХАНИЗМ РЕАЛИЗАЦИИ ПРАКТИКИ</a:t>
            </a:r>
            <a:endParaRPr lang="en-US" sz="4000" spc="280" dirty="0">
              <a:solidFill>
                <a:srgbClr val="37373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227572"/>
              </p:ext>
            </p:extLst>
          </p:nvPr>
        </p:nvGraphicFramePr>
        <p:xfrm>
          <a:off x="2514600" y="2628901"/>
          <a:ext cx="14782799" cy="6557363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237867">
                  <a:extLst>
                    <a:ext uri="{9D8B030D-6E8A-4147-A177-3AD203B41FA5}">
                      <a16:colId xmlns:a16="http://schemas.microsoft.com/office/drawing/2014/main" val="97516411"/>
                    </a:ext>
                  </a:extLst>
                </a:gridCol>
                <a:gridCol w="3162933">
                  <a:extLst>
                    <a:ext uri="{9D8B030D-6E8A-4147-A177-3AD203B41FA5}">
                      <a16:colId xmlns:a16="http://schemas.microsoft.com/office/drawing/2014/main" val="981404978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863681717"/>
                    </a:ext>
                  </a:extLst>
                </a:gridCol>
                <a:gridCol w="3396404">
                  <a:extLst>
                    <a:ext uri="{9D8B030D-6E8A-4147-A177-3AD203B41FA5}">
                      <a16:colId xmlns:a16="http://schemas.microsoft.com/office/drawing/2014/main" val="438416375"/>
                    </a:ext>
                  </a:extLst>
                </a:gridCol>
                <a:gridCol w="2013795">
                  <a:extLst>
                    <a:ext uri="{9D8B030D-6E8A-4147-A177-3AD203B41FA5}">
                      <a16:colId xmlns:a16="http://schemas.microsoft.com/office/drawing/2014/main" val="2903506838"/>
                    </a:ext>
                  </a:extLst>
                </a:gridCol>
              </a:tblGrid>
              <a:tr h="1447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Raleway Bold" panose="020B0604020202020204" charset="-52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20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Raleway Bold" panose="020B0604020202020204" charset="-52"/>
                          <a:cs typeface="Times New Roman" panose="02020603050405020304" pitchFamily="18" charset="0"/>
                        </a:rPr>
                        <a:t>«ПЕДАГОГ-НАСТАВНИК»</a:t>
                      </a:r>
                      <a:endParaRPr lang="ru-RU" sz="20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Raleway Bold" panose="020B0604020202020204" charset="-52"/>
                          <a:cs typeface="Times New Roman" panose="02020603050405020304" pitchFamily="18" charset="0"/>
                        </a:rPr>
                        <a:t>«РОДИТЕЛЬ-НАСТАВНИК»</a:t>
                      </a:r>
                      <a:endParaRPr lang="ru-RU" sz="20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Raleway Bold" panose="020B0604020202020204" charset="-52"/>
                          <a:cs typeface="Times New Roman" panose="02020603050405020304" pitchFamily="18" charset="0"/>
                        </a:rPr>
                        <a:t>«ПЕДАГОГ-НАСТАВНИК СТУДЕНТОВ С РАС»</a:t>
                      </a:r>
                      <a:endParaRPr lang="ru-RU" sz="20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Raleway Bold" panose="020B0604020202020204" charset="-52"/>
                          <a:cs typeface="Times New Roman" panose="02020603050405020304" pitchFamily="18" charset="0"/>
                        </a:rPr>
                        <a:t>ПЕРИОД РЕАЛИЗАЦИИ</a:t>
                      </a:r>
                      <a:endParaRPr lang="ru-RU" sz="2000" dirty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081824"/>
                  </a:ext>
                </a:extLst>
              </a:tr>
              <a:tr h="34290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Raleway Bold" panose="020B0604020202020204" charset="-52"/>
                          <a:ea typeface="Liberation Sans"/>
                          <a:cs typeface="Times New Roman" panose="02020603050405020304" pitchFamily="18" charset="0"/>
                        </a:rPr>
                        <a:t>3. ЗАКЛЮЧИТЕЛЬНЫЙ ЭТАП</a:t>
                      </a:r>
                      <a:endParaRPr lang="ru-RU" sz="2000" dirty="0" smtClean="0">
                        <a:effectLst/>
                        <a:latin typeface="Raleway Bold" panose="020B0604020202020204" charset="-52"/>
                        <a:ea typeface="Liberation Sans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Raleway Bold" panose="020B0604020202020204" charset="-52"/>
                          <a:ea typeface="Liberation Sans"/>
                          <a:cs typeface="Times New Roman" panose="02020603050405020304" pitchFamily="18" charset="0"/>
                        </a:rPr>
                        <a:t>Задача</a:t>
                      </a:r>
                      <a:r>
                        <a:rPr lang="ru-RU" sz="2000" dirty="0">
                          <a:effectLst/>
                          <a:latin typeface="Raleway Bold" panose="020B0604020202020204" charset="-52"/>
                          <a:ea typeface="Liberation Sans"/>
                          <a:cs typeface="Times New Roman" panose="02020603050405020304" pitchFamily="18" charset="0"/>
                        </a:rPr>
                        <a:t>: оценка результатов практики и тиражирование опыта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2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Raleway Bold" panose="020B0604020202020204" charset="-52"/>
                          <a:ea typeface="Liberation Sans"/>
                          <a:cs typeface="Times New Roman" panose="02020603050405020304" pitchFamily="18" charset="0"/>
                        </a:rPr>
                        <a:t>Проведение семинаров и конференций по распространению опыта интегративного наставничества между другими образовательными учреждениями.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2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Raleway Bold" panose="020B0604020202020204" charset="-52"/>
                          <a:ea typeface="Liberation Sans"/>
                          <a:cs typeface="Times New Roman" panose="02020603050405020304" pitchFamily="18" charset="0"/>
                        </a:rPr>
                        <a:t>Обобщение результатов практики, анализ достигнутых успехов, эмоциональный обмен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2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Raleway Bold" panose="020B0604020202020204" charset="-52"/>
                          <a:ea typeface="Liberation Sans"/>
                          <a:cs typeface="Times New Roman" panose="02020603050405020304" pitchFamily="18" charset="0"/>
                        </a:rPr>
                        <a:t>Сопровождение трудоустройства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225C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Raleway Bold" panose="020B0604020202020204" charset="-52"/>
                          <a:ea typeface="Liberation Sans"/>
                          <a:cs typeface="Times New Roman" panose="02020603050405020304" pitchFamily="18" charset="0"/>
                        </a:rPr>
                        <a:t>2029 г.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225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918761"/>
                  </a:ext>
                </a:extLst>
              </a:tr>
              <a:tr h="16805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Raleway Bold" panose="020B0604020202020204" charset="-52"/>
                          <a:ea typeface="Liberation Sans"/>
                          <a:cs typeface="Times New Roman" panose="02020603050405020304" pitchFamily="18" charset="0"/>
                        </a:rPr>
                        <a:t>Тиражирование практики на уровне других СПО, общественных организациях, в СМИ и т.д.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22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962496"/>
                  </a:ext>
                </a:extLst>
              </a:tr>
            </a:tbl>
          </a:graphicData>
        </a:graphic>
      </p:graphicFrame>
      <p:grpSp>
        <p:nvGrpSpPr>
          <p:cNvPr id="2" name="Group 2"/>
          <p:cNvGrpSpPr/>
          <p:nvPr/>
        </p:nvGrpSpPr>
        <p:grpSpPr>
          <a:xfrm>
            <a:off x="-6477000" y="1849254"/>
            <a:ext cx="10222304" cy="12106243"/>
            <a:chOff x="0" y="0"/>
            <a:chExt cx="13629739" cy="16141657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395980" y="3397573"/>
              <a:ext cx="11385477" cy="4286894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E1225C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280411" y="8146499"/>
              <a:ext cx="12264243" cy="4286894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8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3A4295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35520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971071" y="1181100"/>
            <a:ext cx="13699737" cy="6027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ru-RU" sz="3600" spc="359" dirty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1.Система </a:t>
            </a:r>
            <a:r>
              <a:rPr lang="ru-RU" sz="3600" spc="359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мотивации</a:t>
            </a:r>
          </a:p>
          <a:p>
            <a:pPr>
              <a:lnSpc>
                <a:spcPts val="4680"/>
              </a:lnSpc>
            </a:pPr>
            <a:r>
              <a:rPr lang="ru-RU" sz="3600" spc="359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2.Адаптивная </a:t>
            </a:r>
            <a:r>
              <a:rPr lang="ru-RU" sz="3600" spc="359" dirty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коммуникативная </a:t>
            </a:r>
            <a:r>
              <a:rPr lang="ru-RU" sz="3600" spc="359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среда</a:t>
            </a:r>
          </a:p>
          <a:p>
            <a:pPr>
              <a:lnSpc>
                <a:spcPts val="4680"/>
              </a:lnSpc>
            </a:pPr>
            <a:r>
              <a:rPr lang="ru-RU" sz="3600" spc="359" dirty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3.Партнерство и </a:t>
            </a:r>
            <a:r>
              <a:rPr lang="ru-RU" sz="3600" spc="359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сотрудничество</a:t>
            </a:r>
            <a:endParaRPr lang="ru-RU" sz="3600" spc="359" dirty="0">
              <a:solidFill>
                <a:srgbClr val="3A4295"/>
              </a:solidFill>
              <a:latin typeface="Raleway Bold" panose="020B0604020202020204" charset="-52"/>
              <a:ea typeface="Raleway Thin"/>
              <a:cs typeface="Raleway Thin"/>
              <a:sym typeface="Raleway Thin"/>
            </a:endParaRPr>
          </a:p>
          <a:p>
            <a:pPr>
              <a:lnSpc>
                <a:spcPts val="4680"/>
              </a:lnSpc>
            </a:pPr>
            <a:r>
              <a:rPr lang="ru-RU" sz="3600" spc="359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4.Повышение квалификации</a:t>
            </a:r>
          </a:p>
          <a:p>
            <a:pPr>
              <a:lnSpc>
                <a:spcPts val="4680"/>
              </a:lnSpc>
            </a:pPr>
            <a:r>
              <a:rPr lang="ru-RU" sz="3600" spc="359" dirty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5.Методическая </a:t>
            </a:r>
            <a:r>
              <a:rPr lang="ru-RU" sz="3600" spc="359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поддержка</a:t>
            </a:r>
            <a:endParaRPr lang="ru-RU" sz="3600" spc="359" dirty="0">
              <a:solidFill>
                <a:srgbClr val="3A4295"/>
              </a:solidFill>
              <a:latin typeface="Raleway Bold" panose="020B0604020202020204" charset="-52"/>
              <a:ea typeface="Raleway Thin"/>
              <a:cs typeface="Raleway Thin"/>
              <a:sym typeface="Raleway Thin"/>
            </a:endParaRPr>
          </a:p>
          <a:p>
            <a:pPr>
              <a:lnSpc>
                <a:spcPts val="4680"/>
              </a:lnSpc>
            </a:pPr>
            <a:r>
              <a:rPr lang="ru-RU" sz="3600" spc="359" dirty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6.Психолого-педагогическое </a:t>
            </a:r>
            <a:r>
              <a:rPr lang="ru-RU" sz="3600" spc="359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сопровождение</a:t>
            </a:r>
            <a:endParaRPr lang="ru-RU" sz="3600" spc="359" dirty="0">
              <a:solidFill>
                <a:srgbClr val="3A4295"/>
              </a:solidFill>
              <a:latin typeface="Raleway Bold" panose="020B0604020202020204" charset="-52"/>
              <a:ea typeface="Raleway Thin"/>
              <a:cs typeface="Raleway Thin"/>
              <a:sym typeface="Raleway Thin"/>
            </a:endParaRPr>
          </a:p>
          <a:p>
            <a:pPr>
              <a:lnSpc>
                <a:spcPts val="4680"/>
              </a:lnSpc>
            </a:pPr>
            <a:r>
              <a:rPr lang="ru-RU" sz="3600" spc="359" dirty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7.Система </a:t>
            </a:r>
            <a:r>
              <a:rPr lang="ru-RU" sz="3600" spc="359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мониторинга</a:t>
            </a:r>
          </a:p>
          <a:p>
            <a:pPr>
              <a:lnSpc>
                <a:spcPts val="4680"/>
              </a:lnSpc>
            </a:pPr>
            <a:r>
              <a:rPr lang="ru-RU" sz="3600" spc="359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8.Адаптивность</a:t>
            </a:r>
            <a:endParaRPr lang="ru-RU" sz="3600" spc="359" dirty="0">
              <a:solidFill>
                <a:srgbClr val="3A4295"/>
              </a:solidFill>
              <a:latin typeface="Raleway Bold" panose="020B0604020202020204" charset="-52"/>
              <a:ea typeface="Raleway Thin"/>
              <a:cs typeface="Raleway Thin"/>
              <a:sym typeface="Raleway Thin"/>
            </a:endParaRPr>
          </a:p>
          <a:p>
            <a:pPr>
              <a:lnSpc>
                <a:spcPts val="4680"/>
              </a:lnSpc>
            </a:pPr>
            <a:endParaRPr lang="ru-RU" sz="3600" spc="359" dirty="0" smtClean="0">
              <a:solidFill>
                <a:srgbClr val="3A4295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>
              <a:lnSpc>
                <a:spcPts val="4680"/>
              </a:lnSpc>
            </a:pPr>
            <a:endParaRPr lang="ru-RU" sz="3600" spc="359" dirty="0">
              <a:solidFill>
                <a:srgbClr val="3A4295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9" name="TextBox 9"/>
          <p:cNvSpPr txBox="1"/>
          <p:nvPr/>
        </p:nvSpPr>
        <p:spPr>
          <a:xfrm rot="-5400000">
            <a:off x="-661103" y="2676151"/>
            <a:ext cx="6115447" cy="1865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ru-RU" sz="9600" b="1" spc="-192" dirty="0" smtClean="0">
                <a:solidFill>
                  <a:srgbClr val="373736"/>
                </a:solidFill>
                <a:latin typeface="Raleway Bold"/>
                <a:ea typeface="Raleway Bold"/>
                <a:cs typeface="Raleway Bold"/>
                <a:sym typeface="Raleway Bold"/>
              </a:rPr>
              <a:t>ФАКТОРЫ УСПЕХА</a:t>
            </a:r>
            <a:endParaRPr lang="en-US" sz="9600" b="1" spc="-192" dirty="0">
              <a:solidFill>
                <a:srgbClr val="373736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-2025506" y="6515855"/>
            <a:ext cx="6656720" cy="7973193"/>
            <a:chOff x="0" y="0"/>
            <a:chExt cx="8875626" cy="10630924"/>
          </a:xfrm>
        </p:grpSpPr>
        <p:grpSp>
          <p:nvGrpSpPr>
            <p:cNvPr id="11" name="Group 11"/>
            <p:cNvGrpSpPr/>
            <p:nvPr/>
          </p:nvGrpSpPr>
          <p:grpSpPr>
            <a:xfrm rot="-2700000">
              <a:off x="1808625" y="2049848"/>
              <a:ext cx="7038676" cy="2995629"/>
              <a:chOff x="0" y="0"/>
              <a:chExt cx="954897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929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29497" h="360680">
                    <a:moveTo>
                      <a:pt x="929497" y="180340"/>
                    </a:moveTo>
                    <a:cubicBezTo>
                      <a:pt x="929497" y="81280"/>
                      <a:pt x="849488" y="0"/>
                      <a:pt x="749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49157" y="360680"/>
                    </a:lnTo>
                    <a:cubicBezTo>
                      <a:pt x="848217" y="360680"/>
                      <a:pt x="929497" y="279400"/>
                      <a:pt x="929497" y="180340"/>
                    </a:cubicBezTo>
                    <a:close/>
                  </a:path>
                </a:pathLst>
              </a:custGeom>
              <a:solidFill>
                <a:srgbClr val="E1225C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-2700000">
              <a:off x="-195948" y="5044005"/>
              <a:ext cx="8570103" cy="2995629"/>
              <a:chOff x="0" y="0"/>
              <a:chExt cx="116265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8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3A4295"/>
              </a:solidFill>
            </p:spPr>
          </p:sp>
        </p:grpSp>
      </p:grpSp>
      <p:grpSp>
        <p:nvGrpSpPr>
          <p:cNvPr id="15" name="Group 15"/>
          <p:cNvGrpSpPr/>
          <p:nvPr/>
        </p:nvGrpSpPr>
        <p:grpSpPr>
          <a:xfrm>
            <a:off x="16037210" y="-839101"/>
            <a:ext cx="2983391" cy="3434160"/>
            <a:chOff x="0" y="0"/>
            <a:chExt cx="3977855" cy="4578881"/>
          </a:xfrm>
        </p:grpSpPr>
        <p:grpSp>
          <p:nvGrpSpPr>
            <p:cNvPr id="16" name="Group 16"/>
            <p:cNvGrpSpPr/>
            <p:nvPr/>
          </p:nvGrpSpPr>
          <p:grpSpPr>
            <a:xfrm rot="-2700000">
              <a:off x="-49117" y="1815230"/>
              <a:ext cx="4076090" cy="1549447"/>
              <a:chOff x="0" y="0"/>
              <a:chExt cx="1069106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7780" y="22860"/>
                <a:ext cx="104370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43706" h="360680">
                    <a:moveTo>
                      <a:pt x="1043706" y="180340"/>
                    </a:moveTo>
                    <a:cubicBezTo>
                      <a:pt x="1043706" y="81280"/>
                      <a:pt x="963696" y="0"/>
                      <a:pt x="86336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63366" y="360680"/>
                    </a:lnTo>
                    <a:cubicBezTo>
                      <a:pt x="962426" y="360680"/>
                      <a:pt x="1043706" y="279400"/>
                      <a:pt x="1043706" y="180340"/>
                    </a:cubicBezTo>
                    <a:close/>
                  </a:path>
                </a:pathLst>
              </a:custGeom>
              <a:solidFill>
                <a:srgbClr val="3A4295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 rot="-2700000">
              <a:off x="230571" y="971241"/>
              <a:ext cx="3388885" cy="1549447"/>
              <a:chOff x="0" y="0"/>
              <a:chExt cx="888861" cy="4064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7780" y="22860"/>
                <a:ext cx="863461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63461" h="360680">
                    <a:moveTo>
                      <a:pt x="863461" y="180340"/>
                    </a:moveTo>
                    <a:cubicBezTo>
                      <a:pt x="863461" y="81280"/>
                      <a:pt x="783451" y="0"/>
                      <a:pt x="683121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83121" y="360680"/>
                    </a:lnTo>
                    <a:cubicBezTo>
                      <a:pt x="782181" y="360680"/>
                      <a:pt x="863461" y="279400"/>
                      <a:pt x="863461" y="180340"/>
                    </a:cubicBezTo>
                    <a:close/>
                  </a:path>
                </a:pathLst>
              </a:custGeom>
              <a:solidFill>
                <a:srgbClr val="E1225C"/>
              </a:solidFill>
            </p:spPr>
          </p:sp>
        </p:grp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008" y="5600700"/>
            <a:ext cx="5638800" cy="42291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417" y="6210300"/>
            <a:ext cx="6422712" cy="3612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"/>
          <p:cNvGrpSpPr/>
          <p:nvPr/>
        </p:nvGrpSpPr>
        <p:grpSpPr>
          <a:xfrm flipH="1">
            <a:off x="15733986" y="2751924"/>
            <a:ext cx="2847002" cy="1208244"/>
            <a:chOff x="0" y="0"/>
            <a:chExt cx="957606" cy="406400"/>
          </a:xfrm>
        </p:grpSpPr>
        <p:sp>
          <p:nvSpPr>
            <p:cNvPr id="54" name="Freeform 6"/>
            <p:cNvSpPr/>
            <p:nvPr/>
          </p:nvSpPr>
          <p:spPr>
            <a:xfrm>
              <a:off x="17780" y="22860"/>
              <a:ext cx="932206" cy="360680"/>
            </a:xfrm>
            <a:custGeom>
              <a:avLst/>
              <a:gdLst/>
              <a:ahLst/>
              <a:cxnLst/>
              <a:rect l="l" t="t" r="r" b="b"/>
              <a:pathLst>
                <a:path w="932206" h="360680">
                  <a:moveTo>
                    <a:pt x="932206" y="180340"/>
                  </a:moveTo>
                  <a:cubicBezTo>
                    <a:pt x="932206" y="81280"/>
                    <a:pt x="852196" y="0"/>
                    <a:pt x="75186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751866" y="360680"/>
                  </a:lnTo>
                  <a:cubicBezTo>
                    <a:pt x="850926" y="360680"/>
                    <a:pt x="932206" y="279400"/>
                    <a:pt x="932206" y="180340"/>
                  </a:cubicBezTo>
                  <a:close/>
                </a:path>
              </a:pathLst>
            </a:custGeom>
            <a:solidFill>
              <a:srgbClr val="E1225C"/>
            </a:solidFill>
          </p:spPr>
        </p:sp>
      </p:grpSp>
      <p:sp>
        <p:nvSpPr>
          <p:cNvPr id="2" name="TextBox 2"/>
          <p:cNvSpPr txBox="1"/>
          <p:nvPr/>
        </p:nvSpPr>
        <p:spPr>
          <a:xfrm>
            <a:off x="1375309" y="553460"/>
            <a:ext cx="13193792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039"/>
              </a:lnSpc>
            </a:pPr>
            <a:r>
              <a:rPr lang="ru-RU" sz="6600" b="1" spc="-191" dirty="0" smtClean="0">
                <a:solidFill>
                  <a:srgbClr val="373736"/>
                </a:solidFill>
                <a:latin typeface="Raleway Bold"/>
                <a:ea typeface="Raleway Bold"/>
                <a:cs typeface="Raleway Bold"/>
                <a:sym typeface="Raleway Bold"/>
              </a:rPr>
              <a:t>КРИТЕРИИ РЕЗУЛЬТАТИВНОСТИ</a:t>
            </a:r>
            <a:endParaRPr lang="en-US" sz="6600" b="1" spc="-191" dirty="0">
              <a:solidFill>
                <a:srgbClr val="373736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28540" y="2643994"/>
            <a:ext cx="7055764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spc="233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ДОСТИЖЕНИЯ</a:t>
            </a:r>
          </a:p>
          <a:p>
            <a:pPr algn="ctr"/>
            <a:r>
              <a:rPr lang="ru-RU" sz="3600" b="1" spc="233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 В УЧЕБЕ</a:t>
            </a:r>
            <a:r>
              <a:rPr lang="en-US" sz="3600" b="1" spc="233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 </a:t>
            </a:r>
            <a:endParaRPr lang="en-US" sz="3600" b="1" spc="233" dirty="0">
              <a:solidFill>
                <a:srgbClr val="3A4295"/>
              </a:solidFill>
              <a:latin typeface="Raleway Bold" panose="020B0604020202020204" charset="-52"/>
              <a:ea typeface="Raleway Thin"/>
              <a:cs typeface="Raleway Thin"/>
              <a:sym typeface="Raleway Thin"/>
            </a:endParaRPr>
          </a:p>
        </p:txBody>
      </p:sp>
      <p:sp>
        <p:nvSpPr>
          <p:cNvPr id="23" name="TextBox 17"/>
          <p:cNvSpPr txBox="1"/>
          <p:nvPr/>
        </p:nvSpPr>
        <p:spPr>
          <a:xfrm>
            <a:off x="8290465" y="2434779"/>
            <a:ext cx="740169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spc="233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УРОВЕНЬ </a:t>
            </a:r>
          </a:p>
          <a:p>
            <a:pPr algn="ctr"/>
            <a:r>
              <a:rPr lang="ru-RU" sz="3600" b="1" spc="233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ВОВЛЕЧЕННОСТИ</a:t>
            </a:r>
            <a:endParaRPr lang="en-US" sz="3600" b="1" spc="233" dirty="0">
              <a:solidFill>
                <a:srgbClr val="3A4295"/>
              </a:solidFill>
              <a:latin typeface="Raleway Bold" panose="020B0604020202020204" charset="-52"/>
              <a:ea typeface="Raleway Thin"/>
              <a:cs typeface="Raleway Thin"/>
              <a:sym typeface="Raleway Thin"/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2214888" y="7270331"/>
            <a:ext cx="7081511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b="1" spc="233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РАЗВИТИЕ СОЦИАЛЬНЫХ И </a:t>
            </a:r>
          </a:p>
          <a:p>
            <a:pPr algn="ctr"/>
            <a:r>
              <a:rPr lang="ru-RU" sz="3600" b="1" spc="233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ЭМОЦИОНАЛЬНЫХ НАВЫКОВ</a:t>
            </a:r>
            <a:endParaRPr lang="en-US" sz="3600" b="1" spc="233" dirty="0">
              <a:solidFill>
                <a:srgbClr val="3A4295"/>
              </a:solidFill>
              <a:latin typeface="Raleway Bold" panose="020B0604020202020204" charset="-52"/>
              <a:ea typeface="Raleway Thin"/>
              <a:cs typeface="Raleway Thin"/>
              <a:sym typeface="Raleway Thin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2507504" y="5039131"/>
            <a:ext cx="48768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spc="233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ПОЛОЖИТЕЛЬНАЯ ОБРАТНАЯ СВЯЗЬ</a:t>
            </a:r>
            <a:endParaRPr lang="en-US" sz="3600" b="1" spc="233" dirty="0">
              <a:solidFill>
                <a:srgbClr val="3A4295"/>
              </a:solidFill>
              <a:latin typeface="Raleway Bold" panose="020B0604020202020204" charset="-52"/>
              <a:ea typeface="Raleway Thin"/>
              <a:cs typeface="Raleway Thin"/>
              <a:sym typeface="Raleway Thin"/>
            </a:endParaRPr>
          </a:p>
        </p:txBody>
      </p:sp>
      <p:sp>
        <p:nvSpPr>
          <p:cNvPr id="26" name="TextBox 17"/>
          <p:cNvSpPr txBox="1"/>
          <p:nvPr/>
        </p:nvSpPr>
        <p:spPr>
          <a:xfrm>
            <a:off x="9104145" y="4779195"/>
            <a:ext cx="650487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spc="233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ПРОФЕССИОНАЛЬНЫЙ РОСТ НАСТАВНИКОВ</a:t>
            </a:r>
            <a:endParaRPr lang="en-US" sz="3600" b="1" spc="233" dirty="0">
              <a:solidFill>
                <a:srgbClr val="3A4295"/>
              </a:solidFill>
              <a:latin typeface="Raleway Bold" panose="020B0604020202020204" charset="-52"/>
              <a:ea typeface="Raleway Thin"/>
              <a:cs typeface="Raleway Thin"/>
              <a:sym typeface="Raleway Thin"/>
            </a:endParaRPr>
          </a:p>
        </p:txBody>
      </p:sp>
      <p:sp>
        <p:nvSpPr>
          <p:cNvPr id="28" name="TextBox 17"/>
          <p:cNvSpPr txBox="1"/>
          <p:nvPr/>
        </p:nvSpPr>
        <p:spPr>
          <a:xfrm>
            <a:off x="9603415" y="7201493"/>
            <a:ext cx="6812636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spc="233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ДОЛГОСРОЧНЫЕ ИЗМЕНЕНИЯ </a:t>
            </a:r>
          </a:p>
          <a:p>
            <a:pPr algn="ctr"/>
            <a:r>
              <a:rPr lang="ru-RU" sz="3600" b="1" spc="233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В СРЕДЕ</a:t>
            </a:r>
            <a:endParaRPr lang="en-US" sz="3600" b="1" spc="233" dirty="0">
              <a:solidFill>
                <a:srgbClr val="3A4295"/>
              </a:solidFill>
              <a:latin typeface="Raleway Bold" panose="020B0604020202020204" charset="-52"/>
              <a:ea typeface="Raleway Thin"/>
              <a:cs typeface="Raleway Thin"/>
              <a:sym typeface="Raleway Thin"/>
            </a:endParaRPr>
          </a:p>
        </p:txBody>
      </p:sp>
      <p:grpSp>
        <p:nvGrpSpPr>
          <p:cNvPr id="33" name="Group 5"/>
          <p:cNvGrpSpPr/>
          <p:nvPr/>
        </p:nvGrpSpPr>
        <p:grpSpPr>
          <a:xfrm>
            <a:off x="-1132502" y="3152312"/>
            <a:ext cx="2847002" cy="1208244"/>
            <a:chOff x="0" y="0"/>
            <a:chExt cx="957606" cy="406400"/>
          </a:xfrm>
        </p:grpSpPr>
        <p:sp>
          <p:nvSpPr>
            <p:cNvPr id="34" name="Freeform 6"/>
            <p:cNvSpPr/>
            <p:nvPr/>
          </p:nvSpPr>
          <p:spPr>
            <a:xfrm>
              <a:off x="17780" y="22860"/>
              <a:ext cx="932206" cy="360680"/>
            </a:xfrm>
            <a:custGeom>
              <a:avLst/>
              <a:gdLst/>
              <a:ahLst/>
              <a:cxnLst/>
              <a:rect l="l" t="t" r="r" b="b"/>
              <a:pathLst>
                <a:path w="932206" h="360680">
                  <a:moveTo>
                    <a:pt x="932206" y="180340"/>
                  </a:moveTo>
                  <a:cubicBezTo>
                    <a:pt x="932206" y="81280"/>
                    <a:pt x="852196" y="0"/>
                    <a:pt x="75186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751866" y="360680"/>
                  </a:lnTo>
                  <a:cubicBezTo>
                    <a:pt x="850926" y="360680"/>
                    <a:pt x="932206" y="279400"/>
                    <a:pt x="932206" y="180340"/>
                  </a:cubicBezTo>
                  <a:close/>
                </a:path>
              </a:pathLst>
            </a:custGeom>
            <a:solidFill>
              <a:srgbClr val="E1225C"/>
            </a:solidFill>
          </p:spPr>
        </p:sp>
      </p:grpSp>
      <p:grpSp>
        <p:nvGrpSpPr>
          <p:cNvPr id="35" name="Group 7"/>
          <p:cNvGrpSpPr/>
          <p:nvPr/>
        </p:nvGrpSpPr>
        <p:grpSpPr>
          <a:xfrm>
            <a:off x="-1894502" y="2384655"/>
            <a:ext cx="2847002" cy="1208244"/>
            <a:chOff x="0" y="0"/>
            <a:chExt cx="957606" cy="406400"/>
          </a:xfrm>
        </p:grpSpPr>
        <p:sp>
          <p:nvSpPr>
            <p:cNvPr id="36" name="Freeform 8"/>
            <p:cNvSpPr/>
            <p:nvPr/>
          </p:nvSpPr>
          <p:spPr>
            <a:xfrm>
              <a:off x="17780" y="22860"/>
              <a:ext cx="932206" cy="360680"/>
            </a:xfrm>
            <a:custGeom>
              <a:avLst/>
              <a:gdLst/>
              <a:ahLst/>
              <a:cxnLst/>
              <a:rect l="l" t="t" r="r" b="b"/>
              <a:pathLst>
                <a:path w="932206" h="360680">
                  <a:moveTo>
                    <a:pt x="932206" y="180340"/>
                  </a:moveTo>
                  <a:cubicBezTo>
                    <a:pt x="932206" y="81280"/>
                    <a:pt x="852196" y="0"/>
                    <a:pt x="75186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751866" y="360680"/>
                  </a:lnTo>
                  <a:cubicBezTo>
                    <a:pt x="850926" y="360680"/>
                    <a:pt x="932206" y="279400"/>
                    <a:pt x="932206" y="180340"/>
                  </a:cubicBezTo>
                  <a:close/>
                </a:path>
              </a:pathLst>
            </a:custGeom>
            <a:solidFill>
              <a:srgbClr val="3A4295"/>
            </a:solidFill>
          </p:spPr>
        </p:sp>
      </p:grpSp>
      <p:sp>
        <p:nvSpPr>
          <p:cNvPr id="37" name="Freeform 11"/>
          <p:cNvSpPr/>
          <p:nvPr/>
        </p:nvSpPr>
        <p:spPr>
          <a:xfrm>
            <a:off x="533400" y="3165884"/>
            <a:ext cx="1181100" cy="1181100"/>
          </a:xfrm>
          <a:custGeom>
            <a:avLst/>
            <a:gdLst/>
            <a:ahLst/>
            <a:cxnLst/>
            <a:rect l="l" t="t" r="r" b="b"/>
            <a:pathLst>
              <a:path w="1181100" h="1181100">
                <a:moveTo>
                  <a:pt x="0" y="0"/>
                </a:moveTo>
                <a:lnTo>
                  <a:pt x="1181100" y="0"/>
                </a:lnTo>
                <a:lnTo>
                  <a:pt x="1181100" y="1181100"/>
                </a:ln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8" name="Group 5"/>
          <p:cNvGrpSpPr/>
          <p:nvPr/>
        </p:nvGrpSpPr>
        <p:grpSpPr>
          <a:xfrm>
            <a:off x="-493655" y="5436722"/>
            <a:ext cx="2847002" cy="1208244"/>
            <a:chOff x="0" y="0"/>
            <a:chExt cx="957606" cy="406400"/>
          </a:xfrm>
        </p:grpSpPr>
        <p:sp>
          <p:nvSpPr>
            <p:cNvPr id="39" name="Freeform 6"/>
            <p:cNvSpPr/>
            <p:nvPr/>
          </p:nvSpPr>
          <p:spPr>
            <a:xfrm>
              <a:off x="17780" y="22860"/>
              <a:ext cx="932206" cy="360680"/>
            </a:xfrm>
            <a:custGeom>
              <a:avLst/>
              <a:gdLst/>
              <a:ahLst/>
              <a:cxnLst/>
              <a:rect l="l" t="t" r="r" b="b"/>
              <a:pathLst>
                <a:path w="932206" h="360680">
                  <a:moveTo>
                    <a:pt x="932206" y="180340"/>
                  </a:moveTo>
                  <a:cubicBezTo>
                    <a:pt x="932206" y="81280"/>
                    <a:pt x="852196" y="0"/>
                    <a:pt x="75186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751866" y="360680"/>
                  </a:lnTo>
                  <a:cubicBezTo>
                    <a:pt x="850926" y="360680"/>
                    <a:pt x="932206" y="279400"/>
                    <a:pt x="932206" y="180340"/>
                  </a:cubicBezTo>
                  <a:close/>
                </a:path>
              </a:pathLst>
            </a:custGeom>
            <a:solidFill>
              <a:srgbClr val="E1225C"/>
            </a:solidFill>
          </p:spPr>
        </p:sp>
      </p:grpSp>
      <p:grpSp>
        <p:nvGrpSpPr>
          <p:cNvPr id="40" name="Group 7"/>
          <p:cNvGrpSpPr/>
          <p:nvPr/>
        </p:nvGrpSpPr>
        <p:grpSpPr>
          <a:xfrm>
            <a:off x="-1255655" y="4669065"/>
            <a:ext cx="2847002" cy="1208244"/>
            <a:chOff x="0" y="0"/>
            <a:chExt cx="957606" cy="406400"/>
          </a:xfrm>
        </p:grpSpPr>
        <p:sp>
          <p:nvSpPr>
            <p:cNvPr id="41" name="Freeform 8"/>
            <p:cNvSpPr/>
            <p:nvPr/>
          </p:nvSpPr>
          <p:spPr>
            <a:xfrm>
              <a:off x="17780" y="22860"/>
              <a:ext cx="932206" cy="360680"/>
            </a:xfrm>
            <a:custGeom>
              <a:avLst/>
              <a:gdLst/>
              <a:ahLst/>
              <a:cxnLst/>
              <a:rect l="l" t="t" r="r" b="b"/>
              <a:pathLst>
                <a:path w="932206" h="360680">
                  <a:moveTo>
                    <a:pt x="932206" y="180340"/>
                  </a:moveTo>
                  <a:cubicBezTo>
                    <a:pt x="932206" y="81280"/>
                    <a:pt x="852196" y="0"/>
                    <a:pt x="75186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751866" y="360680"/>
                  </a:lnTo>
                  <a:cubicBezTo>
                    <a:pt x="850926" y="360680"/>
                    <a:pt x="932206" y="279400"/>
                    <a:pt x="932206" y="180340"/>
                  </a:cubicBezTo>
                  <a:close/>
                </a:path>
              </a:pathLst>
            </a:custGeom>
            <a:solidFill>
              <a:srgbClr val="3A4295"/>
            </a:solidFill>
          </p:spPr>
        </p:sp>
      </p:grpSp>
      <p:sp>
        <p:nvSpPr>
          <p:cNvPr id="42" name="Freeform 11"/>
          <p:cNvSpPr/>
          <p:nvPr/>
        </p:nvSpPr>
        <p:spPr>
          <a:xfrm>
            <a:off x="1172247" y="5450294"/>
            <a:ext cx="1181100" cy="1181100"/>
          </a:xfrm>
          <a:custGeom>
            <a:avLst/>
            <a:gdLst/>
            <a:ahLst/>
            <a:cxnLst/>
            <a:rect l="l" t="t" r="r" b="b"/>
            <a:pathLst>
              <a:path w="1181100" h="1181100">
                <a:moveTo>
                  <a:pt x="0" y="0"/>
                </a:moveTo>
                <a:lnTo>
                  <a:pt x="1181100" y="0"/>
                </a:lnTo>
                <a:lnTo>
                  <a:pt x="1181100" y="1181100"/>
                </a:ln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3" name="Group 5"/>
          <p:cNvGrpSpPr/>
          <p:nvPr/>
        </p:nvGrpSpPr>
        <p:grpSpPr>
          <a:xfrm>
            <a:off x="-34636" y="7901186"/>
            <a:ext cx="2847002" cy="1208244"/>
            <a:chOff x="0" y="0"/>
            <a:chExt cx="957606" cy="406400"/>
          </a:xfrm>
        </p:grpSpPr>
        <p:sp>
          <p:nvSpPr>
            <p:cNvPr id="44" name="Freeform 6"/>
            <p:cNvSpPr/>
            <p:nvPr/>
          </p:nvSpPr>
          <p:spPr>
            <a:xfrm>
              <a:off x="17780" y="22860"/>
              <a:ext cx="932206" cy="360680"/>
            </a:xfrm>
            <a:custGeom>
              <a:avLst/>
              <a:gdLst/>
              <a:ahLst/>
              <a:cxnLst/>
              <a:rect l="l" t="t" r="r" b="b"/>
              <a:pathLst>
                <a:path w="932206" h="360680">
                  <a:moveTo>
                    <a:pt x="932206" y="180340"/>
                  </a:moveTo>
                  <a:cubicBezTo>
                    <a:pt x="932206" y="81280"/>
                    <a:pt x="852196" y="0"/>
                    <a:pt x="75186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751866" y="360680"/>
                  </a:lnTo>
                  <a:cubicBezTo>
                    <a:pt x="850926" y="360680"/>
                    <a:pt x="932206" y="279400"/>
                    <a:pt x="932206" y="180340"/>
                  </a:cubicBezTo>
                  <a:close/>
                </a:path>
              </a:pathLst>
            </a:custGeom>
            <a:solidFill>
              <a:srgbClr val="E1225C"/>
            </a:solidFill>
          </p:spPr>
        </p:sp>
      </p:grpSp>
      <p:grpSp>
        <p:nvGrpSpPr>
          <p:cNvPr id="45" name="Group 7"/>
          <p:cNvGrpSpPr/>
          <p:nvPr/>
        </p:nvGrpSpPr>
        <p:grpSpPr>
          <a:xfrm>
            <a:off x="-796636" y="7133529"/>
            <a:ext cx="2847002" cy="1208244"/>
            <a:chOff x="0" y="0"/>
            <a:chExt cx="957606" cy="406400"/>
          </a:xfrm>
        </p:grpSpPr>
        <p:sp>
          <p:nvSpPr>
            <p:cNvPr id="46" name="Freeform 8"/>
            <p:cNvSpPr/>
            <p:nvPr/>
          </p:nvSpPr>
          <p:spPr>
            <a:xfrm>
              <a:off x="17780" y="22860"/>
              <a:ext cx="932206" cy="360680"/>
            </a:xfrm>
            <a:custGeom>
              <a:avLst/>
              <a:gdLst/>
              <a:ahLst/>
              <a:cxnLst/>
              <a:rect l="l" t="t" r="r" b="b"/>
              <a:pathLst>
                <a:path w="932206" h="360680">
                  <a:moveTo>
                    <a:pt x="932206" y="180340"/>
                  </a:moveTo>
                  <a:cubicBezTo>
                    <a:pt x="932206" y="81280"/>
                    <a:pt x="852196" y="0"/>
                    <a:pt x="75186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751866" y="360680"/>
                  </a:lnTo>
                  <a:cubicBezTo>
                    <a:pt x="850926" y="360680"/>
                    <a:pt x="932206" y="279400"/>
                    <a:pt x="932206" y="180340"/>
                  </a:cubicBezTo>
                  <a:close/>
                </a:path>
              </a:pathLst>
            </a:custGeom>
            <a:solidFill>
              <a:srgbClr val="3A4295"/>
            </a:solidFill>
          </p:spPr>
        </p:sp>
      </p:grpSp>
      <p:sp>
        <p:nvSpPr>
          <p:cNvPr id="47" name="Freeform 11"/>
          <p:cNvSpPr/>
          <p:nvPr/>
        </p:nvSpPr>
        <p:spPr>
          <a:xfrm>
            <a:off x="1631266" y="7914758"/>
            <a:ext cx="1181100" cy="1181100"/>
          </a:xfrm>
          <a:custGeom>
            <a:avLst/>
            <a:gdLst/>
            <a:ahLst/>
            <a:cxnLst/>
            <a:rect l="l" t="t" r="r" b="b"/>
            <a:pathLst>
              <a:path w="1181100" h="1181100">
                <a:moveTo>
                  <a:pt x="0" y="0"/>
                </a:moveTo>
                <a:lnTo>
                  <a:pt x="1181100" y="0"/>
                </a:lnTo>
                <a:lnTo>
                  <a:pt x="1181100" y="1181100"/>
                </a:ln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11"/>
          <p:cNvSpPr/>
          <p:nvPr/>
        </p:nvSpPr>
        <p:spPr>
          <a:xfrm>
            <a:off x="15733987" y="2804122"/>
            <a:ext cx="1181100" cy="1181100"/>
          </a:xfrm>
          <a:custGeom>
            <a:avLst/>
            <a:gdLst/>
            <a:ahLst/>
            <a:cxnLst/>
            <a:rect l="l" t="t" r="r" b="b"/>
            <a:pathLst>
              <a:path w="1181100" h="1181100">
                <a:moveTo>
                  <a:pt x="0" y="0"/>
                </a:moveTo>
                <a:lnTo>
                  <a:pt x="1181100" y="0"/>
                </a:lnTo>
                <a:lnTo>
                  <a:pt x="1181100" y="1181100"/>
                </a:ln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6" name="Group 7"/>
          <p:cNvGrpSpPr/>
          <p:nvPr/>
        </p:nvGrpSpPr>
        <p:grpSpPr>
          <a:xfrm flipH="1">
            <a:off x="14971986" y="1984267"/>
            <a:ext cx="2847002" cy="1208244"/>
            <a:chOff x="0" y="0"/>
            <a:chExt cx="957606" cy="406400"/>
          </a:xfrm>
        </p:grpSpPr>
        <p:sp>
          <p:nvSpPr>
            <p:cNvPr id="57" name="Freeform 8"/>
            <p:cNvSpPr/>
            <p:nvPr/>
          </p:nvSpPr>
          <p:spPr>
            <a:xfrm>
              <a:off x="17780" y="22860"/>
              <a:ext cx="932206" cy="360680"/>
            </a:xfrm>
            <a:custGeom>
              <a:avLst/>
              <a:gdLst/>
              <a:ahLst/>
              <a:cxnLst/>
              <a:rect l="l" t="t" r="r" b="b"/>
              <a:pathLst>
                <a:path w="932206" h="360680">
                  <a:moveTo>
                    <a:pt x="932206" y="180340"/>
                  </a:moveTo>
                  <a:cubicBezTo>
                    <a:pt x="932206" y="81280"/>
                    <a:pt x="852196" y="0"/>
                    <a:pt x="75186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751866" y="360680"/>
                  </a:lnTo>
                  <a:cubicBezTo>
                    <a:pt x="850926" y="360680"/>
                    <a:pt x="932206" y="279400"/>
                    <a:pt x="932206" y="180340"/>
                  </a:cubicBezTo>
                  <a:close/>
                </a:path>
              </a:pathLst>
            </a:custGeom>
            <a:solidFill>
              <a:srgbClr val="3A4295"/>
            </a:solidFill>
          </p:spPr>
        </p:sp>
      </p:grpSp>
      <p:grpSp>
        <p:nvGrpSpPr>
          <p:cNvPr id="58" name="Group 5"/>
          <p:cNvGrpSpPr/>
          <p:nvPr/>
        </p:nvGrpSpPr>
        <p:grpSpPr>
          <a:xfrm flipH="1">
            <a:off x="16431508" y="4960569"/>
            <a:ext cx="2847002" cy="1208244"/>
            <a:chOff x="0" y="0"/>
            <a:chExt cx="957606" cy="406400"/>
          </a:xfrm>
        </p:grpSpPr>
        <p:sp>
          <p:nvSpPr>
            <p:cNvPr id="59" name="Freeform 6"/>
            <p:cNvSpPr/>
            <p:nvPr/>
          </p:nvSpPr>
          <p:spPr>
            <a:xfrm>
              <a:off x="17780" y="22860"/>
              <a:ext cx="932206" cy="360680"/>
            </a:xfrm>
            <a:custGeom>
              <a:avLst/>
              <a:gdLst/>
              <a:ahLst/>
              <a:cxnLst/>
              <a:rect l="l" t="t" r="r" b="b"/>
              <a:pathLst>
                <a:path w="932206" h="360680">
                  <a:moveTo>
                    <a:pt x="932206" y="180340"/>
                  </a:moveTo>
                  <a:cubicBezTo>
                    <a:pt x="932206" y="81280"/>
                    <a:pt x="852196" y="0"/>
                    <a:pt x="75186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751866" y="360680"/>
                  </a:lnTo>
                  <a:cubicBezTo>
                    <a:pt x="850926" y="360680"/>
                    <a:pt x="932206" y="279400"/>
                    <a:pt x="932206" y="180340"/>
                  </a:cubicBezTo>
                  <a:close/>
                </a:path>
              </a:pathLst>
            </a:custGeom>
            <a:solidFill>
              <a:srgbClr val="E1225C"/>
            </a:solidFill>
          </p:spPr>
        </p:sp>
      </p:grpSp>
      <p:sp>
        <p:nvSpPr>
          <p:cNvPr id="60" name="Freeform 11"/>
          <p:cNvSpPr/>
          <p:nvPr/>
        </p:nvSpPr>
        <p:spPr>
          <a:xfrm>
            <a:off x="16431509" y="5012767"/>
            <a:ext cx="1181100" cy="1181100"/>
          </a:xfrm>
          <a:custGeom>
            <a:avLst/>
            <a:gdLst/>
            <a:ahLst/>
            <a:cxnLst/>
            <a:rect l="l" t="t" r="r" b="b"/>
            <a:pathLst>
              <a:path w="1181100" h="1181100">
                <a:moveTo>
                  <a:pt x="0" y="0"/>
                </a:moveTo>
                <a:lnTo>
                  <a:pt x="1181100" y="0"/>
                </a:lnTo>
                <a:lnTo>
                  <a:pt x="1181100" y="1181100"/>
                </a:ln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1" name="Group 7"/>
          <p:cNvGrpSpPr/>
          <p:nvPr/>
        </p:nvGrpSpPr>
        <p:grpSpPr>
          <a:xfrm flipH="1">
            <a:off x="15669508" y="4192912"/>
            <a:ext cx="2847002" cy="1208244"/>
            <a:chOff x="0" y="0"/>
            <a:chExt cx="957606" cy="406400"/>
          </a:xfrm>
        </p:grpSpPr>
        <p:sp>
          <p:nvSpPr>
            <p:cNvPr id="62" name="Freeform 8"/>
            <p:cNvSpPr/>
            <p:nvPr/>
          </p:nvSpPr>
          <p:spPr>
            <a:xfrm>
              <a:off x="17780" y="22860"/>
              <a:ext cx="932206" cy="360680"/>
            </a:xfrm>
            <a:custGeom>
              <a:avLst/>
              <a:gdLst/>
              <a:ahLst/>
              <a:cxnLst/>
              <a:rect l="l" t="t" r="r" b="b"/>
              <a:pathLst>
                <a:path w="932206" h="360680">
                  <a:moveTo>
                    <a:pt x="932206" y="180340"/>
                  </a:moveTo>
                  <a:cubicBezTo>
                    <a:pt x="932206" y="81280"/>
                    <a:pt x="852196" y="0"/>
                    <a:pt x="75186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751866" y="360680"/>
                  </a:lnTo>
                  <a:cubicBezTo>
                    <a:pt x="850926" y="360680"/>
                    <a:pt x="932206" y="279400"/>
                    <a:pt x="932206" y="180340"/>
                  </a:cubicBezTo>
                  <a:close/>
                </a:path>
              </a:pathLst>
            </a:custGeom>
            <a:solidFill>
              <a:srgbClr val="3A4295"/>
            </a:solidFill>
          </p:spPr>
        </p:sp>
      </p:grpSp>
      <p:grpSp>
        <p:nvGrpSpPr>
          <p:cNvPr id="63" name="Group 5"/>
          <p:cNvGrpSpPr/>
          <p:nvPr/>
        </p:nvGrpSpPr>
        <p:grpSpPr>
          <a:xfrm flipH="1">
            <a:off x="16431507" y="7640807"/>
            <a:ext cx="2847002" cy="1208244"/>
            <a:chOff x="0" y="0"/>
            <a:chExt cx="957606" cy="406400"/>
          </a:xfrm>
        </p:grpSpPr>
        <p:sp>
          <p:nvSpPr>
            <p:cNvPr id="64" name="Freeform 6"/>
            <p:cNvSpPr/>
            <p:nvPr/>
          </p:nvSpPr>
          <p:spPr>
            <a:xfrm>
              <a:off x="17780" y="22860"/>
              <a:ext cx="932206" cy="360680"/>
            </a:xfrm>
            <a:custGeom>
              <a:avLst/>
              <a:gdLst/>
              <a:ahLst/>
              <a:cxnLst/>
              <a:rect l="l" t="t" r="r" b="b"/>
              <a:pathLst>
                <a:path w="932206" h="360680">
                  <a:moveTo>
                    <a:pt x="932206" y="180340"/>
                  </a:moveTo>
                  <a:cubicBezTo>
                    <a:pt x="932206" y="81280"/>
                    <a:pt x="852196" y="0"/>
                    <a:pt x="75186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751866" y="360680"/>
                  </a:lnTo>
                  <a:cubicBezTo>
                    <a:pt x="850926" y="360680"/>
                    <a:pt x="932206" y="279400"/>
                    <a:pt x="932206" y="180340"/>
                  </a:cubicBezTo>
                  <a:close/>
                </a:path>
              </a:pathLst>
            </a:custGeom>
            <a:solidFill>
              <a:srgbClr val="E1225C"/>
            </a:solidFill>
          </p:spPr>
        </p:sp>
      </p:grpSp>
      <p:sp>
        <p:nvSpPr>
          <p:cNvPr id="65" name="Freeform 11"/>
          <p:cNvSpPr/>
          <p:nvPr/>
        </p:nvSpPr>
        <p:spPr>
          <a:xfrm>
            <a:off x="16431508" y="7693005"/>
            <a:ext cx="1181100" cy="1181100"/>
          </a:xfrm>
          <a:custGeom>
            <a:avLst/>
            <a:gdLst/>
            <a:ahLst/>
            <a:cxnLst/>
            <a:rect l="l" t="t" r="r" b="b"/>
            <a:pathLst>
              <a:path w="1181100" h="1181100">
                <a:moveTo>
                  <a:pt x="0" y="0"/>
                </a:moveTo>
                <a:lnTo>
                  <a:pt x="1181100" y="0"/>
                </a:lnTo>
                <a:lnTo>
                  <a:pt x="1181100" y="1181100"/>
                </a:ln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6" name="Group 7"/>
          <p:cNvGrpSpPr/>
          <p:nvPr/>
        </p:nvGrpSpPr>
        <p:grpSpPr>
          <a:xfrm flipH="1">
            <a:off x="15669507" y="6873150"/>
            <a:ext cx="2847002" cy="1208244"/>
            <a:chOff x="0" y="0"/>
            <a:chExt cx="957606" cy="406400"/>
          </a:xfrm>
        </p:grpSpPr>
        <p:sp>
          <p:nvSpPr>
            <p:cNvPr id="67" name="Freeform 8"/>
            <p:cNvSpPr/>
            <p:nvPr/>
          </p:nvSpPr>
          <p:spPr>
            <a:xfrm>
              <a:off x="17780" y="22860"/>
              <a:ext cx="932206" cy="360680"/>
            </a:xfrm>
            <a:custGeom>
              <a:avLst/>
              <a:gdLst/>
              <a:ahLst/>
              <a:cxnLst/>
              <a:rect l="l" t="t" r="r" b="b"/>
              <a:pathLst>
                <a:path w="932206" h="360680">
                  <a:moveTo>
                    <a:pt x="932206" y="180340"/>
                  </a:moveTo>
                  <a:cubicBezTo>
                    <a:pt x="932206" y="81280"/>
                    <a:pt x="852196" y="0"/>
                    <a:pt x="75186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751866" y="360680"/>
                  </a:lnTo>
                  <a:cubicBezTo>
                    <a:pt x="850926" y="360680"/>
                    <a:pt x="932206" y="279400"/>
                    <a:pt x="932206" y="180340"/>
                  </a:cubicBezTo>
                  <a:close/>
                </a:path>
              </a:pathLst>
            </a:custGeom>
            <a:solidFill>
              <a:srgbClr val="3A4295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1009</Words>
  <Application>Microsoft Office PowerPoint</Application>
  <PresentationFormat>Произвольный</PresentationFormat>
  <Paragraphs>175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Raleway Bold</vt:lpstr>
      <vt:lpstr>Raleway</vt:lpstr>
      <vt:lpstr>Liberation Sans</vt:lpstr>
      <vt:lpstr>Times New Roman</vt:lpstr>
      <vt:lpstr>Arial</vt:lpstr>
      <vt:lpstr>Raleway Thin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практики</dc:title>
  <cp:lastModifiedBy>Шарабарина Христина Александровна</cp:lastModifiedBy>
  <cp:revision>21</cp:revision>
  <cp:lastPrinted>2025-09-25T07:52:37Z</cp:lastPrinted>
  <dcterms:created xsi:type="dcterms:W3CDTF">2006-08-16T00:00:00Z</dcterms:created>
  <dcterms:modified xsi:type="dcterms:W3CDTF">2025-09-25T09:33:11Z</dcterms:modified>
  <dc:identifier>DAGzw5-9l8w</dc:identifier>
</cp:coreProperties>
</file>