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9" r:id="rId5"/>
    <p:sldId id="258" r:id="rId6"/>
    <p:sldId id="260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  <a:srgbClr val="E2B1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29C2C-8252-4B9A-B588-C8A3E9C68728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B944C-0BC3-4A76-80D4-0F8CBCC39E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0042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29C2C-8252-4B9A-B588-C8A3E9C68728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B944C-0BC3-4A76-80D4-0F8CBCC39E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0650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29C2C-8252-4B9A-B588-C8A3E9C68728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B944C-0BC3-4A76-80D4-0F8CBCC39E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186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29C2C-8252-4B9A-B588-C8A3E9C68728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B944C-0BC3-4A76-80D4-0F8CBCC39E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860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29C2C-8252-4B9A-B588-C8A3E9C68728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B944C-0BC3-4A76-80D4-0F8CBCC39E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7707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29C2C-8252-4B9A-B588-C8A3E9C68728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B944C-0BC3-4A76-80D4-0F8CBCC39E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071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29C2C-8252-4B9A-B588-C8A3E9C68728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B944C-0BC3-4A76-80D4-0F8CBCC39E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63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29C2C-8252-4B9A-B588-C8A3E9C68728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B944C-0BC3-4A76-80D4-0F8CBCC39E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598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29C2C-8252-4B9A-B588-C8A3E9C68728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B944C-0BC3-4A76-80D4-0F8CBCC39E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1540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29C2C-8252-4B9A-B588-C8A3E9C68728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B944C-0BC3-4A76-80D4-0F8CBCC39E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37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29C2C-8252-4B9A-B588-C8A3E9C68728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B944C-0BC3-4A76-80D4-0F8CBCC39E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265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229C2C-8252-4B9A-B588-C8A3E9C68728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B944C-0BC3-4A76-80D4-0F8CBCC39E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6732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63545" y="2505692"/>
            <a:ext cx="9718307" cy="2387600"/>
          </a:xfrm>
        </p:spPr>
        <p:txBody>
          <a:bodyPr>
            <a:noAutofit/>
          </a:bodyPr>
          <a:lstStyle/>
          <a:p>
            <a:r>
              <a:rPr lang="ru-RU" sz="4000" dirty="0" err="1" smtClean="0">
                <a:solidFill>
                  <a:srgbClr val="660033"/>
                </a:solidFill>
                <a:latin typeface="Futura PT Book" panose="020B0502020204020303" pitchFamily="34" charset="-52"/>
              </a:rPr>
              <a:t>Вебинар</a:t>
            </a:r>
            <a:r>
              <a:rPr lang="ru-RU" sz="4000" dirty="0" smtClean="0">
                <a:solidFill>
                  <a:srgbClr val="660033"/>
                </a:solidFill>
                <a:latin typeface="Futura PT Book" panose="020B0502020204020303" pitchFamily="34" charset="-52"/>
              </a:rPr>
              <a:t> по подведению итогов и представлению лучших инклюзивных практик по результатам конкурса </a:t>
            </a:r>
            <a:r>
              <a:rPr lang="en-US" sz="4000" dirty="0" smtClean="0">
                <a:solidFill>
                  <a:srgbClr val="660033"/>
                </a:solidFill>
                <a:latin typeface="Futura PT Book" panose="020B0502020204020303" pitchFamily="34" charset="-52"/>
              </a:rPr>
              <a:t/>
            </a:r>
            <a:br>
              <a:rPr lang="en-US" sz="4000" dirty="0" smtClean="0">
                <a:solidFill>
                  <a:srgbClr val="660033"/>
                </a:solidFill>
                <a:latin typeface="Futura PT Book" panose="020B0502020204020303" pitchFamily="34" charset="-52"/>
              </a:rPr>
            </a:br>
            <a:r>
              <a:rPr lang="ru-RU" sz="4000" dirty="0" smtClean="0">
                <a:solidFill>
                  <a:srgbClr val="660033"/>
                </a:solidFill>
                <a:latin typeface="Futura PT Bold" panose="020B0902020204020203" pitchFamily="34" charset="-52"/>
              </a:rPr>
              <a:t>«Лучшая профессиональная образовательная организация -2024»</a:t>
            </a:r>
            <a:endParaRPr lang="ru-RU" sz="4000" dirty="0">
              <a:solidFill>
                <a:srgbClr val="660033"/>
              </a:solidFill>
              <a:latin typeface="Futura PT Bold" panose="020B0902020204020203" pitchFamily="34" charset="-52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3301" y="0"/>
            <a:ext cx="2711116" cy="203333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7416" y="472355"/>
            <a:ext cx="2635426" cy="10886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3511" y="4912254"/>
            <a:ext cx="986589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600" dirty="0" smtClean="0">
              <a:solidFill>
                <a:srgbClr val="660033"/>
              </a:solidFill>
              <a:latin typeface="Futura PT Bold" panose="020B0902020204020203" pitchFamily="34" charset="-52"/>
            </a:endParaRPr>
          </a:p>
          <a:p>
            <a:r>
              <a:rPr lang="ru-RU" sz="1600" dirty="0" smtClean="0">
                <a:solidFill>
                  <a:srgbClr val="660033"/>
                </a:solidFill>
                <a:latin typeface="Futura PT Bold" panose="020B0902020204020203" pitchFamily="34" charset="-52"/>
              </a:rPr>
              <a:t>Зимина Ирина Геннадьевна, специалист по связям с общественностью</a:t>
            </a:r>
          </a:p>
          <a:p>
            <a:r>
              <a:rPr lang="ru-RU" sz="1600" dirty="0" smtClean="0">
                <a:solidFill>
                  <a:srgbClr val="660033"/>
                </a:solidFill>
                <a:latin typeface="Futura PT Bold" panose="020B0902020204020203" pitchFamily="34" charset="-52"/>
              </a:rPr>
              <a:t>Шарабарина Христина Александровна, аналитик Ресурсного-учебного методического центра</a:t>
            </a:r>
          </a:p>
          <a:p>
            <a:r>
              <a:rPr lang="ru-RU" sz="1600" dirty="0" err="1" smtClean="0">
                <a:solidFill>
                  <a:srgbClr val="660033"/>
                </a:solidFill>
                <a:latin typeface="Futura PT Bold" panose="020B0902020204020203" pitchFamily="34" charset="-52"/>
              </a:rPr>
              <a:t>Винцукевич</a:t>
            </a:r>
            <a:r>
              <a:rPr lang="ru-RU" sz="1600" dirty="0" smtClean="0">
                <a:solidFill>
                  <a:srgbClr val="660033"/>
                </a:solidFill>
                <a:latin typeface="Futura PT Bold" panose="020B0902020204020203" pitchFamily="34" charset="-52"/>
              </a:rPr>
              <a:t> </a:t>
            </a:r>
            <a:r>
              <a:rPr lang="ru-RU" sz="1600" dirty="0" err="1" smtClean="0">
                <a:solidFill>
                  <a:srgbClr val="660033"/>
                </a:solidFill>
                <a:latin typeface="Futura PT Bold" panose="020B0902020204020203" pitchFamily="34" charset="-52"/>
              </a:rPr>
              <a:t>Рамиля</a:t>
            </a:r>
            <a:r>
              <a:rPr lang="ru-RU" sz="1600" dirty="0" smtClean="0">
                <a:solidFill>
                  <a:srgbClr val="660033"/>
                </a:solidFill>
                <a:latin typeface="Futura PT Bold" panose="020B0902020204020203" pitchFamily="34" charset="-52"/>
              </a:rPr>
              <a:t> </a:t>
            </a:r>
            <a:r>
              <a:rPr lang="ru-RU" sz="1600" dirty="0" err="1" smtClean="0">
                <a:solidFill>
                  <a:srgbClr val="660033"/>
                </a:solidFill>
                <a:latin typeface="Futura PT Bold" panose="020B0902020204020203" pitchFamily="34" charset="-52"/>
              </a:rPr>
              <a:t>Исламгалеевна</a:t>
            </a:r>
            <a:r>
              <a:rPr lang="ru-RU" sz="1600" dirty="0" smtClean="0">
                <a:solidFill>
                  <a:srgbClr val="660033"/>
                </a:solidFill>
                <a:latin typeface="Futura PT Bold" panose="020B0902020204020203" pitchFamily="34" charset="-52"/>
              </a:rPr>
              <a:t>, методист БЦИПО</a:t>
            </a:r>
            <a:endParaRPr lang="ru-RU" sz="1600" dirty="0">
              <a:solidFill>
                <a:srgbClr val="660033"/>
              </a:solidFill>
              <a:latin typeface="Futura PT Bold" panose="020B0902020204020203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364679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solidFill>
                  <a:srgbClr val="660033"/>
                </a:solidFill>
                <a:latin typeface="Futura PT Bold" panose="020B0902020204020203" pitchFamily="34" charset="-52"/>
              </a:rPr>
              <a:t>ПОВЕСТКА ДНЯ:</a:t>
            </a:r>
            <a:endParaRPr lang="ru-RU" sz="5400" dirty="0">
              <a:solidFill>
                <a:srgbClr val="660033"/>
              </a:solidFill>
              <a:latin typeface="Futura PT Bold" panose="020B0902020204020203" pitchFamily="34" charset="-52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5695" y="1969821"/>
            <a:ext cx="11280006" cy="4351338"/>
          </a:xfrm>
        </p:spPr>
        <p:txBody>
          <a:bodyPr>
            <a:normAutofit/>
          </a:bodyPr>
          <a:lstStyle/>
          <a:p>
            <a:r>
              <a:rPr lang="ru-RU" sz="4400" dirty="0" smtClean="0">
                <a:solidFill>
                  <a:srgbClr val="660033"/>
                </a:solidFill>
                <a:latin typeface="Futura PT Book" panose="020B0502020204020303" pitchFamily="34" charset="-52"/>
              </a:rPr>
              <a:t>Порядок проведения </a:t>
            </a:r>
          </a:p>
          <a:p>
            <a:r>
              <a:rPr lang="ru-RU" sz="4400" dirty="0" smtClean="0">
                <a:solidFill>
                  <a:srgbClr val="660033"/>
                </a:solidFill>
                <a:latin typeface="Futura PT Book" panose="020B0502020204020303" pitchFamily="34" charset="-52"/>
              </a:rPr>
              <a:t>Результаты конкурса</a:t>
            </a:r>
          </a:p>
          <a:p>
            <a:r>
              <a:rPr lang="ru-RU" sz="4400" dirty="0" smtClean="0">
                <a:solidFill>
                  <a:srgbClr val="660033"/>
                </a:solidFill>
                <a:latin typeface="Futura PT Book" panose="020B0502020204020303" pitchFamily="34" charset="-52"/>
              </a:rPr>
              <a:t>Критерии оценивания</a:t>
            </a:r>
          </a:p>
          <a:p>
            <a:r>
              <a:rPr lang="ru-RU" sz="4400" dirty="0" smtClean="0">
                <a:solidFill>
                  <a:srgbClr val="660033"/>
                </a:solidFill>
                <a:latin typeface="Futura PT Book" panose="020B0502020204020303" pitchFamily="34" charset="-52"/>
              </a:rPr>
              <a:t>Общие комментарии и пожелания экспертов</a:t>
            </a:r>
          </a:p>
          <a:p>
            <a:r>
              <a:rPr lang="ru-RU" sz="4400" dirty="0" smtClean="0">
                <a:solidFill>
                  <a:srgbClr val="660033"/>
                </a:solidFill>
                <a:latin typeface="Futura PT Book" panose="020B0502020204020303" pitchFamily="34" charset="-52"/>
              </a:rPr>
              <a:t>Представление практик (по желанию)</a:t>
            </a:r>
          </a:p>
          <a:p>
            <a:endParaRPr lang="ru-RU" sz="4400" dirty="0">
              <a:solidFill>
                <a:srgbClr val="660033"/>
              </a:solidFill>
              <a:latin typeface="Futura PT Book" panose="020B0502020204020303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628771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660033"/>
                </a:solidFill>
                <a:latin typeface="Futura PT Bold" panose="020B0902020204020203" pitchFamily="34" charset="-52"/>
              </a:rPr>
              <a:t>ПОРЯДОК ПРОВЕДЕНИЯ КОНКУРСА</a:t>
            </a:r>
            <a:endParaRPr lang="ru-RU" dirty="0">
              <a:latin typeface="Futura PT Bold" panose="020B0902020204020203" pitchFamily="34" charset="-52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015" y="1690688"/>
            <a:ext cx="11319309" cy="4351338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660033"/>
                </a:solidFill>
                <a:latin typeface="Futura PT Book" panose="020B0502020204020303" pitchFamily="34" charset="-52"/>
              </a:rPr>
              <a:t>Период проведения: май-июнь 2024 г. (продлен до августа)</a:t>
            </a:r>
          </a:p>
          <a:p>
            <a:r>
              <a:rPr lang="ru-RU" sz="3600" dirty="0" smtClean="0">
                <a:solidFill>
                  <a:srgbClr val="660033"/>
                </a:solidFill>
                <a:latin typeface="Futura PT Book" panose="020B0502020204020303" pitchFamily="34" charset="-52"/>
              </a:rPr>
              <a:t>Из 47 учреждений ПОУ приняло участие 4</a:t>
            </a:r>
          </a:p>
          <a:p>
            <a:r>
              <a:rPr lang="ru-RU" sz="3600" dirty="0" smtClean="0">
                <a:solidFill>
                  <a:srgbClr val="660033"/>
                </a:solidFill>
                <a:latin typeface="Futura PT Book" panose="020B0502020204020303" pitchFamily="34" charset="-52"/>
              </a:rPr>
              <a:t>Экспертная группа оценивала практики по определенным критериям</a:t>
            </a:r>
          </a:p>
          <a:p>
            <a:r>
              <a:rPr lang="ru-RU" sz="3600" dirty="0" smtClean="0">
                <a:solidFill>
                  <a:srgbClr val="660033"/>
                </a:solidFill>
                <a:latin typeface="Futura PT Book" panose="020B0502020204020303" pitchFamily="34" charset="-52"/>
              </a:rPr>
              <a:t>Итоги конкурса подведены в октябре 2024 г.</a:t>
            </a:r>
            <a:endParaRPr lang="ru-RU" sz="3600" dirty="0">
              <a:solidFill>
                <a:srgbClr val="660033"/>
              </a:solidFill>
              <a:latin typeface="Futura PT Book" panose="020B0502020204020303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758006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1573" y="557631"/>
            <a:ext cx="11247244" cy="1325563"/>
          </a:xfrm>
        </p:spPr>
        <p:txBody>
          <a:bodyPr>
            <a:noAutofit/>
          </a:bodyPr>
          <a:lstStyle/>
          <a:p>
            <a:pPr lvl="0" algn="ctr"/>
            <a:r>
              <a:rPr lang="ru-RU" altLang="ru-RU" sz="2800" b="1" dirty="0">
                <a:solidFill>
                  <a:srgbClr val="660033"/>
                </a:solidFill>
                <a:latin typeface="Futura PT Bold" panose="020B0902020204020203" pitchFamily="34" charset="-52"/>
                <a:ea typeface="Calibri" panose="020F0502020204030204" pitchFamily="34" charset="0"/>
                <a:cs typeface="Times New Roman" panose="02020603050405020304" pitchFamily="18" charset="0"/>
              </a:rPr>
              <a:t>Результаты экспертной оценки конкурсных работ – финалистов в системе среднего профессионального образования</a:t>
            </a:r>
            <a:r>
              <a:rPr kumimoji="0" lang="ru-RU" altLang="ru-RU" sz="4000" b="0" i="0" u="none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Futura PT Bold" panose="020B0902020204020203" pitchFamily="34" charset="-52"/>
              </a:rPr>
              <a:t/>
            </a:r>
            <a:br>
              <a:rPr kumimoji="0" lang="ru-RU" altLang="ru-RU" sz="4000" b="0" i="0" u="none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Futura PT Bold" panose="020B0902020204020203" pitchFamily="34" charset="-52"/>
              </a:rPr>
            </a:br>
            <a:endParaRPr lang="ru-RU" sz="2800" dirty="0">
              <a:solidFill>
                <a:srgbClr val="660033"/>
              </a:solidFill>
              <a:latin typeface="Futura PT Bold" panose="020B0902020204020203" pitchFamily="34" charset="-52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2312901"/>
              </p:ext>
            </p:extLst>
          </p:nvPr>
        </p:nvGraphicFramePr>
        <p:xfrm>
          <a:off x="543703" y="1719747"/>
          <a:ext cx="11333873" cy="4603713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434531">
                  <a:extLst>
                    <a:ext uri="{9D8B030D-6E8A-4147-A177-3AD203B41FA5}">
                      <a16:colId xmlns:a16="http://schemas.microsoft.com/office/drawing/2014/main" val="3841797356"/>
                    </a:ext>
                  </a:extLst>
                </a:gridCol>
                <a:gridCol w="3151004">
                  <a:extLst>
                    <a:ext uri="{9D8B030D-6E8A-4147-A177-3AD203B41FA5}">
                      <a16:colId xmlns:a16="http://schemas.microsoft.com/office/drawing/2014/main" val="4117331658"/>
                    </a:ext>
                  </a:extLst>
                </a:gridCol>
                <a:gridCol w="2575859">
                  <a:extLst>
                    <a:ext uri="{9D8B030D-6E8A-4147-A177-3AD203B41FA5}">
                      <a16:colId xmlns:a16="http://schemas.microsoft.com/office/drawing/2014/main" val="4166027854"/>
                    </a:ext>
                  </a:extLst>
                </a:gridCol>
                <a:gridCol w="3372157">
                  <a:extLst>
                    <a:ext uri="{9D8B030D-6E8A-4147-A177-3AD203B41FA5}">
                      <a16:colId xmlns:a16="http://schemas.microsoft.com/office/drawing/2014/main" val="2041914131"/>
                    </a:ext>
                  </a:extLst>
                </a:gridCol>
                <a:gridCol w="799293">
                  <a:extLst>
                    <a:ext uri="{9D8B030D-6E8A-4147-A177-3AD203B41FA5}">
                      <a16:colId xmlns:a16="http://schemas.microsoft.com/office/drawing/2014/main" val="558281117"/>
                    </a:ext>
                  </a:extLst>
                </a:gridCol>
                <a:gridCol w="1001029">
                  <a:extLst>
                    <a:ext uri="{9D8B030D-6E8A-4147-A177-3AD203B41FA5}">
                      <a16:colId xmlns:a16="http://schemas.microsoft.com/office/drawing/2014/main" val="1241746423"/>
                    </a:ext>
                  </a:extLst>
                </a:gridCol>
              </a:tblGrid>
              <a:tr h="3129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Futura PT Book" panose="020B0502020204020303" pitchFamily="34" charset="-52"/>
                        </a:rPr>
                        <a:t>№</a:t>
                      </a:r>
                      <a:endParaRPr lang="ru-RU" sz="1300" dirty="0"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B1BB">
                        <a:alpha val="1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Futura PT Book" panose="020B0502020204020303" pitchFamily="34" charset="-52"/>
                        </a:rPr>
                        <a:t>ФИО</a:t>
                      </a:r>
                      <a:endParaRPr lang="ru-RU" sz="1300" dirty="0"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B1BB">
                        <a:alpha val="1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Futura PT Book" panose="020B0502020204020303" pitchFamily="34" charset="-52"/>
                        </a:rPr>
                        <a:t>Название практики</a:t>
                      </a:r>
                      <a:endParaRPr lang="ru-RU" sz="1300" dirty="0"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B1BB">
                        <a:alpha val="1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Futura PT Book" panose="020B0502020204020303" pitchFamily="34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Название учреждения</a:t>
                      </a:r>
                      <a:endParaRPr lang="ru-RU" sz="1300" dirty="0"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B1BB">
                        <a:alpha val="1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Futura PT Book" panose="020B0502020204020303" pitchFamily="34" charset="-52"/>
                        </a:rPr>
                        <a:t>Общий балл</a:t>
                      </a:r>
                      <a:endParaRPr lang="ru-RU" sz="1300" dirty="0"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B1BB">
                        <a:alpha val="1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Futura PT Book" panose="020B0502020204020303" pitchFamily="34" charset="-52"/>
                        </a:rPr>
                        <a:t>Место</a:t>
                      </a:r>
                      <a:endParaRPr lang="ru-RU" sz="1300" dirty="0"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B1BB">
                        <a:alpha val="16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7659104"/>
                  </a:ext>
                </a:extLst>
              </a:tr>
              <a:tr h="12519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Futura PT Book" panose="020B0502020204020303" pitchFamily="34" charset="-52"/>
                        </a:rPr>
                        <a:t>1</a:t>
                      </a:r>
                      <a:endParaRPr lang="ru-RU" sz="1300" dirty="0"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effectLst/>
                          <a:latin typeface="Futura PT Bold" panose="020B0902020204020203" pitchFamily="34" charset="-52"/>
                        </a:rPr>
                        <a:t>Дрелинг</a:t>
                      </a:r>
                      <a:r>
                        <a:rPr lang="ru-RU" sz="1300" dirty="0">
                          <a:effectLst/>
                          <a:latin typeface="Futura PT Bold" panose="020B0902020204020203" pitchFamily="34" charset="-52"/>
                        </a:rPr>
                        <a:t> Анжелика Вячеславовна</a:t>
                      </a:r>
                      <a:endParaRPr lang="ru-RU" sz="1300" dirty="0">
                        <a:effectLst/>
                        <a:latin typeface="Futura PT Bold" panose="020B09020202040202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Futura PT Book" panose="020B0502020204020303" pitchFamily="34" charset="-52"/>
                        </a:rPr>
                        <a:t>Создание условий для социальной и трудовой занятости слушателей с ОВЗ, инвалидностью в КГБПОУ «Красноярском индустриально-металлургическом техникуме»</a:t>
                      </a:r>
                      <a:endParaRPr lang="ru-RU" sz="1300" dirty="0"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</a:rPr>
                        <a:t>КГБПОУ «Красноярский индустриально-металлургический техникум»</a:t>
                      </a:r>
                      <a:endParaRPr lang="ru-RU" sz="1300" dirty="0">
                        <a:effectLst/>
                        <a:latin typeface="Futura PT Book" panose="020B0502020204020303" pitchFamily="34" charset="-52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Futura PT Book" panose="020B0502020204020303" pitchFamily="34" charset="-52"/>
                        </a:rPr>
                        <a:t>94</a:t>
                      </a:r>
                      <a:endParaRPr lang="ru-RU" sz="1300" dirty="0"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Futura PT Book" panose="020B0502020204020303" pitchFamily="34" charset="-52"/>
                        </a:rPr>
                        <a:t>I</a:t>
                      </a:r>
                      <a:endParaRPr lang="ru-RU" sz="1300" dirty="0"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6589003"/>
                  </a:ext>
                </a:extLst>
              </a:tr>
              <a:tr h="6756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Futura PT Book" panose="020B0502020204020303" pitchFamily="34" charset="-52"/>
                        </a:rPr>
                        <a:t>2</a:t>
                      </a:r>
                      <a:endParaRPr lang="ru-RU" sz="1300" dirty="0"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B1BB">
                        <a:alpha val="2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effectLst/>
                          <a:latin typeface="Futura PT Bold" panose="020B0902020204020203" pitchFamily="34" charset="-52"/>
                        </a:rPr>
                        <a:t>Тишевская</a:t>
                      </a:r>
                      <a:r>
                        <a:rPr lang="ru-RU" sz="1300" dirty="0">
                          <a:effectLst/>
                          <a:latin typeface="Futura PT Bold" panose="020B0902020204020203" pitchFamily="34" charset="-52"/>
                        </a:rPr>
                        <a:t> Надежда Сергеевна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effectLst/>
                          <a:latin typeface="Futura PT Bold" panose="020B0902020204020203" pitchFamily="34" charset="-52"/>
                        </a:rPr>
                        <a:t>Шарова</a:t>
                      </a:r>
                      <a:r>
                        <a:rPr lang="ru-RU" sz="1300" dirty="0">
                          <a:effectLst/>
                          <a:latin typeface="Futura PT Bold" panose="020B0902020204020203" pitchFamily="34" charset="-52"/>
                        </a:rPr>
                        <a:t> Лариса Владимировна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effectLst/>
                          <a:latin typeface="Futura PT Bold" panose="020B0902020204020203" pitchFamily="34" charset="-52"/>
                        </a:rPr>
                        <a:t>Сурничев</a:t>
                      </a:r>
                      <a:r>
                        <a:rPr lang="ru-RU" sz="1300" dirty="0">
                          <a:effectLst/>
                          <a:latin typeface="Futura PT Bold" panose="020B0902020204020203" pitchFamily="34" charset="-52"/>
                        </a:rPr>
                        <a:t> Лев Геннадьевич</a:t>
                      </a:r>
                      <a:endParaRPr lang="ru-RU" sz="1300" dirty="0">
                        <a:effectLst/>
                        <a:latin typeface="Futura PT Bold" panose="020B09020202040202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B1BB">
                        <a:alpha val="2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Futura PT Book" panose="020B0502020204020303" pitchFamily="34" charset="-52"/>
                        </a:rPr>
                        <a:t>Абилимпикс – путь к профессиональному становлению</a:t>
                      </a:r>
                      <a:endParaRPr lang="ru-RU" sz="1300"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B1BB">
                        <a:alpha val="2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</a:rPr>
                        <a:t>КГБПОУ «</a:t>
                      </a:r>
                      <a:r>
                        <a:rPr lang="ru-RU" sz="1300" dirty="0" err="1" smtClean="0"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</a:rPr>
                        <a:t>Лесосибирский</a:t>
                      </a:r>
                      <a:r>
                        <a:rPr lang="ru-RU" sz="1300" dirty="0" smtClean="0"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</a:rPr>
                        <a:t> технологический техникум»</a:t>
                      </a:r>
                      <a:endParaRPr lang="ru-RU" sz="1300" dirty="0">
                        <a:effectLst/>
                        <a:latin typeface="Futura PT Book" panose="020B0502020204020303" pitchFamily="34" charset="-52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B1BB">
                        <a:alpha val="2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Futura PT Book" panose="020B0502020204020303" pitchFamily="34" charset="-52"/>
                        </a:rPr>
                        <a:t>86</a:t>
                      </a:r>
                      <a:endParaRPr lang="ru-RU" sz="1300" dirty="0"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B1BB">
                        <a:alpha val="2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Futura PT Book" panose="020B0502020204020303" pitchFamily="34" charset="-52"/>
                        </a:rPr>
                        <a:t>II</a:t>
                      </a:r>
                      <a:endParaRPr lang="ru-RU" sz="1300" dirty="0"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B1BB">
                        <a:alpha val="27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6048264"/>
                  </a:ext>
                </a:extLst>
              </a:tr>
              <a:tr h="11260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Futura PT Book" panose="020B0502020204020303" pitchFamily="34" charset="-52"/>
                        </a:rPr>
                        <a:t>3</a:t>
                      </a:r>
                      <a:endParaRPr lang="ru-RU" sz="1300" dirty="0"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B1BB">
                        <a:alpha val="83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Futura PT Bold" panose="020B0902020204020203" pitchFamily="34" charset="-52"/>
                        </a:rPr>
                        <a:t>Азарова Татьяна Ивановна</a:t>
                      </a:r>
                      <a:endParaRPr lang="ru-RU" sz="1300" dirty="0">
                        <a:effectLst/>
                        <a:latin typeface="Futura PT Bold" panose="020B09020202040202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B1BB">
                        <a:alpha val="83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Futura PT Book" panose="020B0502020204020303" pitchFamily="34" charset="-52"/>
                        </a:rPr>
                        <a:t>Практика профессионального образования людей с ограниченными возможностями здоровья и инвалидов</a:t>
                      </a:r>
                      <a:endParaRPr lang="ru-RU" sz="1300" dirty="0"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B1BB">
                        <a:alpha val="83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</a:rPr>
                        <a:t>КГБПОУ «</a:t>
                      </a:r>
                      <a:r>
                        <a:rPr lang="ru-RU" sz="1300" dirty="0" err="1" smtClean="0"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</a:rPr>
                        <a:t>Ачинский</a:t>
                      </a:r>
                      <a:r>
                        <a:rPr lang="ru-RU" sz="1300" dirty="0" smtClean="0"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</a:rPr>
                        <a:t> торгово-экономический </a:t>
                      </a:r>
                      <a:r>
                        <a:rPr lang="ru-RU" sz="1300" smtClean="0"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</a:rPr>
                        <a:t>техникум»</a:t>
                      </a:r>
                      <a:endParaRPr lang="ru-RU" sz="1300" dirty="0" smtClean="0">
                        <a:effectLst/>
                        <a:latin typeface="Futura PT Book" panose="020B0502020204020303" pitchFamily="34" charset="-52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B1BB">
                        <a:alpha val="83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Futura PT Book" panose="020B0502020204020303" pitchFamily="34" charset="-52"/>
                        </a:rPr>
                        <a:t>60</a:t>
                      </a:r>
                      <a:endParaRPr lang="ru-RU" sz="1300" dirty="0"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B1BB">
                        <a:alpha val="83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Futura PT Book" panose="020B0502020204020303" pitchFamily="34" charset="-52"/>
                        </a:rPr>
                        <a:t>III</a:t>
                      </a:r>
                      <a:endParaRPr lang="ru-RU" sz="1300" dirty="0"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B1BB">
                        <a:alpha val="83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5592088"/>
                  </a:ext>
                </a:extLst>
              </a:tr>
              <a:tr h="11260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Futura PT Book" panose="020B0502020204020303" pitchFamily="34" charset="-52"/>
                        </a:rPr>
                        <a:t>4</a:t>
                      </a:r>
                      <a:endParaRPr lang="ru-RU" sz="1300" dirty="0"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0033">
                        <a:alpha val="2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Futura PT Bold" panose="020B0902020204020203" pitchFamily="34" charset="-52"/>
                        </a:rPr>
                        <a:t>Красикова </a:t>
                      </a:r>
                      <a:r>
                        <a:rPr lang="ru-RU" sz="1300" dirty="0" err="1">
                          <a:effectLst/>
                          <a:latin typeface="Futura PT Bold" panose="020B0902020204020203" pitchFamily="34" charset="-52"/>
                        </a:rPr>
                        <a:t>Гаяне</a:t>
                      </a:r>
                      <a:r>
                        <a:rPr lang="ru-RU" sz="1300" dirty="0">
                          <a:effectLst/>
                          <a:latin typeface="Futura PT Bold" panose="020B0902020204020203" pitchFamily="34" charset="-52"/>
                        </a:rPr>
                        <a:t> </a:t>
                      </a:r>
                      <a:r>
                        <a:rPr lang="ru-RU" sz="1300" dirty="0" err="1">
                          <a:effectLst/>
                          <a:latin typeface="Futura PT Bold" panose="020B0902020204020203" pitchFamily="34" charset="-52"/>
                        </a:rPr>
                        <a:t>Славиковна</a:t>
                      </a:r>
                      <a:endParaRPr lang="ru-RU" sz="1300" dirty="0">
                        <a:effectLst/>
                        <a:latin typeface="Futura PT Bold" panose="020B0902020204020203" pitchFamily="34" charset="-52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effectLst/>
                          <a:latin typeface="Futura PT Bold" panose="020B0902020204020203" pitchFamily="34" charset="-52"/>
                        </a:rPr>
                        <a:t>Витюгова</a:t>
                      </a:r>
                      <a:r>
                        <a:rPr lang="ru-RU" sz="1300" dirty="0">
                          <a:effectLst/>
                          <a:latin typeface="Futura PT Bold" panose="020B0902020204020203" pitchFamily="34" charset="-52"/>
                        </a:rPr>
                        <a:t> Татьяна Николаевна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Futura PT Bold" panose="020B0902020204020203" pitchFamily="34" charset="-52"/>
                        </a:rPr>
                        <a:t>Красикова </a:t>
                      </a:r>
                      <a:r>
                        <a:rPr lang="ru-RU" sz="1300" dirty="0" smtClean="0">
                          <a:effectLst/>
                          <a:latin typeface="Futura PT Bold" panose="020B0902020204020203" pitchFamily="34" charset="-52"/>
                        </a:rPr>
                        <a:t>Екатерина </a:t>
                      </a:r>
                      <a:r>
                        <a:rPr lang="ru-RU" sz="1300" dirty="0" err="1">
                          <a:effectLst/>
                          <a:latin typeface="Futura PT Bold" panose="020B0902020204020203" pitchFamily="34" charset="-52"/>
                        </a:rPr>
                        <a:t>Рейнгольдовна</a:t>
                      </a:r>
                      <a:endParaRPr lang="ru-RU" sz="1300" dirty="0">
                        <a:effectLst/>
                        <a:latin typeface="Futura PT Bold" panose="020B0902020204020203" pitchFamily="34" charset="-52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Futura PT Bold" panose="020B0902020204020203" pitchFamily="34" charset="-52"/>
                        </a:rPr>
                        <a:t>Красиков Александр Анатольевич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Futura PT Bold" panose="020B0902020204020203" pitchFamily="34" charset="-52"/>
                        </a:rPr>
                        <a:t>Богачёва Татьяна Сергеевна</a:t>
                      </a:r>
                      <a:endParaRPr lang="ru-RU" sz="1300" dirty="0">
                        <a:effectLst/>
                        <a:latin typeface="Futura PT Bold" panose="020B09020202040202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0033">
                        <a:alpha val="2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Futura PT Book" panose="020B0502020204020303" pitchFamily="34" charset="-52"/>
                        </a:rPr>
                        <a:t>Работа инклюзивных мастерских «Мастера»</a:t>
                      </a:r>
                      <a:endParaRPr lang="ru-RU" sz="1300" dirty="0"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0033">
                        <a:alpha val="2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</a:rPr>
                        <a:t>КГБПОУ «Южный аграрный техникум»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0033">
                        <a:alpha val="2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Futura PT Book" panose="020B0502020204020303" pitchFamily="34" charset="-52"/>
                        </a:rPr>
                        <a:t>51</a:t>
                      </a:r>
                      <a:endParaRPr lang="ru-RU" sz="1300" dirty="0"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0033">
                        <a:alpha val="2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Futura PT Book" panose="020B0502020204020303" pitchFamily="34" charset="-52"/>
                        </a:rPr>
                        <a:t>Сертификат участника</a:t>
                      </a:r>
                    </a:p>
                  </a:txBody>
                  <a:tcPr marL="63533" marR="6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0033">
                        <a:alpha val="24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44790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6797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82758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rgbClr val="660033"/>
                </a:solidFill>
                <a:latin typeface="Futura PT Bold" panose="020B0902020204020203" pitchFamily="34" charset="-52"/>
              </a:rPr>
              <a:t>КРИТЕРИИ ЭКСПЕРТНОЙ ОЦЕНКИ ИНКЛЮЗИВНОЙ ПРАКТИКИ</a:t>
            </a:r>
            <a:r>
              <a:rPr lang="ru-RU" sz="3600" dirty="0" smtClean="0">
                <a:solidFill>
                  <a:srgbClr val="660033"/>
                </a:solidFill>
                <a:latin typeface="Futura PT Bold" panose="020B0902020204020203" pitchFamily="34" charset="-52"/>
              </a:rPr>
              <a:t> </a:t>
            </a:r>
            <a:r>
              <a:rPr lang="ru-RU" sz="3600" b="1" dirty="0" smtClean="0">
                <a:solidFill>
                  <a:srgbClr val="660033"/>
                </a:solidFill>
                <a:latin typeface="Futura PT Bold" panose="020B0902020204020203" pitchFamily="34" charset="-52"/>
              </a:rPr>
              <a:t>В СИСТЕМЕ СРЕДНЕГО ПРОФЕССИОНАЛЬНОГО ОБРАЗОВАНИЯ</a:t>
            </a:r>
            <a:r>
              <a:rPr lang="ru-RU" sz="3600" dirty="0" smtClean="0">
                <a:solidFill>
                  <a:srgbClr val="660033"/>
                </a:solidFill>
                <a:latin typeface="Futura PT Bold" panose="020B0902020204020203" pitchFamily="34" charset="-52"/>
              </a:rPr>
              <a:t/>
            </a:r>
            <a:br>
              <a:rPr lang="ru-RU" sz="3600" dirty="0" smtClean="0">
                <a:solidFill>
                  <a:srgbClr val="660033"/>
                </a:solidFill>
                <a:latin typeface="Futura PT Bold" panose="020B0902020204020203" pitchFamily="34" charset="-52"/>
              </a:rPr>
            </a:br>
            <a:endParaRPr lang="ru-RU" dirty="0">
              <a:latin typeface="Futura PT Bold" panose="020B0902020204020203" pitchFamily="34" charset="-52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4636" y="1825625"/>
            <a:ext cx="10959164" cy="4351338"/>
          </a:xfrm>
        </p:spPr>
        <p:txBody>
          <a:bodyPr/>
          <a:lstStyle/>
          <a:p>
            <a:endParaRPr lang="ru-RU" b="1" dirty="0" smtClean="0"/>
          </a:p>
          <a:p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1298463"/>
              </p:ext>
            </p:extLst>
          </p:nvPr>
        </p:nvGraphicFramePr>
        <p:xfrm>
          <a:off x="1071111" y="1825625"/>
          <a:ext cx="10382952" cy="4907280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507432">
                  <a:extLst>
                    <a:ext uri="{9D8B030D-6E8A-4147-A177-3AD203B41FA5}">
                      <a16:colId xmlns:a16="http://schemas.microsoft.com/office/drawing/2014/main" val="883057165"/>
                    </a:ext>
                  </a:extLst>
                </a:gridCol>
                <a:gridCol w="9875520">
                  <a:extLst>
                    <a:ext uri="{9D8B030D-6E8A-4147-A177-3AD203B41FA5}">
                      <a16:colId xmlns:a16="http://schemas.microsoft.com/office/drawing/2014/main" val="3271837172"/>
                    </a:ext>
                  </a:extLst>
                </a:gridCol>
              </a:tblGrid>
              <a:tr h="308363"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b="0" dirty="0" smtClean="0">
                          <a:effectLst/>
                          <a:latin typeface="Futura PT Book" panose="020B0502020204020303" pitchFamily="34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</a:t>
                      </a:r>
                      <a:endParaRPr lang="ru-RU" sz="2000" b="0" dirty="0"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B1BB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Futura PT Book" panose="020B0502020204020303" pitchFamily="34" charset="-52"/>
                        </a:rPr>
                        <a:t>Наличие полного пакета документов</a:t>
                      </a:r>
                      <a:endParaRPr lang="ru-RU" sz="2000" b="0" dirty="0"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B1BB">
                        <a:alpha val="17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6018198"/>
                  </a:ext>
                </a:extLst>
              </a:tr>
              <a:tr h="635931"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b="0" dirty="0" smtClean="0">
                          <a:effectLst/>
                          <a:latin typeface="Futura PT Book" panose="020B0502020204020303" pitchFamily="34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</a:t>
                      </a:r>
                      <a:endParaRPr lang="ru-RU" sz="2000" b="0" dirty="0"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B1BB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08660" algn="l"/>
                        </a:tabLst>
                      </a:pPr>
                      <a:r>
                        <a:rPr lang="ru-RU" sz="2000" b="0" dirty="0">
                          <a:effectLst/>
                          <a:latin typeface="Futura PT Book" panose="020B0502020204020303" pitchFamily="34" charset="-52"/>
                        </a:rPr>
                        <a:t>Полнота и точность в выполнении требований к оформлению, содержанию и структуре инклюзивной практики</a:t>
                      </a:r>
                      <a:endParaRPr lang="ru-RU" sz="2000" b="0" dirty="0"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B1BB">
                        <a:alpha val="17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5058979"/>
                  </a:ext>
                </a:extLst>
              </a:tr>
              <a:tr h="308363"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b="0" dirty="0" smtClean="0">
                          <a:effectLst/>
                          <a:latin typeface="Futura PT Book" panose="020B0502020204020303" pitchFamily="34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2000" b="0" dirty="0"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B1BB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Futura PT Book" panose="020B0502020204020303" pitchFamily="34" charset="-52"/>
                        </a:rPr>
                        <a:t>Актуальность и востребованность инклюзивной практики</a:t>
                      </a:r>
                      <a:endParaRPr lang="ru-RU" sz="2000" b="0" dirty="0"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B1BB">
                        <a:alpha val="17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1124151"/>
                  </a:ext>
                </a:extLst>
              </a:tr>
              <a:tr h="308363"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b="0" dirty="0" smtClean="0">
                          <a:effectLst/>
                          <a:latin typeface="Futura PT Book" panose="020B0502020204020303" pitchFamily="34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b="0" dirty="0"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B1BB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Futura PT Book" panose="020B0502020204020303" pitchFamily="34" charset="-52"/>
                        </a:rPr>
                        <a:t>Соответствие содержания инклюзивной практики особенностям целевой аудитории</a:t>
                      </a:r>
                      <a:endParaRPr lang="ru-RU" sz="2000" b="0" dirty="0"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B1BB">
                        <a:alpha val="17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3123911"/>
                  </a:ext>
                </a:extLst>
              </a:tr>
              <a:tr h="308363"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b="0" dirty="0" smtClean="0">
                          <a:effectLst/>
                          <a:latin typeface="Futura PT Book" panose="020B0502020204020303" pitchFamily="34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</a:t>
                      </a:r>
                      <a:endParaRPr lang="ru-RU" sz="2000" b="0" dirty="0"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B1BB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Futura PT Book" panose="020B0502020204020303" pitchFamily="34" charset="-52"/>
                        </a:rPr>
                        <a:t>Оригинальность, инновационность инклюзивной практики</a:t>
                      </a:r>
                      <a:endParaRPr lang="ru-RU" sz="2000" b="0" dirty="0"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B1BB">
                        <a:alpha val="17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0271650"/>
                  </a:ext>
                </a:extLst>
              </a:tr>
              <a:tr h="308363"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b="0" dirty="0" smtClean="0">
                          <a:effectLst/>
                          <a:latin typeface="Futura PT Book" panose="020B0502020204020303" pitchFamily="34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</a:t>
                      </a:r>
                      <a:endParaRPr lang="ru-RU" sz="2000" b="0" dirty="0"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B1BB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Futura PT Book" panose="020B0502020204020303" pitchFamily="34" charset="-52"/>
                        </a:rPr>
                        <a:t>Реалистичность целей, задач, сроков и способов их достижения, решения</a:t>
                      </a:r>
                      <a:endParaRPr lang="ru-RU" sz="2000" b="0" dirty="0"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B1BB">
                        <a:alpha val="17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1454716"/>
                  </a:ext>
                </a:extLst>
              </a:tr>
              <a:tr h="308363"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b="0" dirty="0" smtClean="0">
                          <a:effectLst/>
                          <a:latin typeface="Futura PT Book" panose="020B0502020204020303" pitchFamily="34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</a:t>
                      </a:r>
                      <a:endParaRPr lang="ru-RU" sz="2000" b="0" dirty="0"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B1BB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Futura PT Book" panose="020B0502020204020303" pitchFamily="34" charset="-52"/>
                        </a:rPr>
                        <a:t>Наличие алгоритма реализации инклюзивной практики (дорожная карта)</a:t>
                      </a:r>
                      <a:endParaRPr lang="ru-RU" sz="2000" b="0" dirty="0"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B1BB">
                        <a:alpha val="17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4424251"/>
                  </a:ext>
                </a:extLst>
              </a:tr>
              <a:tr h="635931"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b="0" dirty="0" smtClean="0">
                          <a:effectLst/>
                          <a:latin typeface="Futura PT Book" panose="020B0502020204020303" pitchFamily="34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</a:t>
                      </a:r>
                      <a:endParaRPr lang="ru-RU" sz="2000" b="0" dirty="0"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B1BB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Futura PT Book" panose="020B0502020204020303" pitchFamily="34" charset="-52"/>
                        </a:rPr>
                        <a:t>Обоснованность кадрового, материально-технического, методического, информационного обеспечения</a:t>
                      </a:r>
                      <a:endParaRPr lang="ru-RU" sz="2000" b="0" dirty="0"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B1BB">
                        <a:alpha val="17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2476986"/>
                  </a:ext>
                </a:extLst>
              </a:tr>
              <a:tr h="635931"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b="0" dirty="0" smtClean="0">
                          <a:effectLst/>
                          <a:latin typeface="Futura PT Book" panose="020B0502020204020303" pitchFamily="34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</a:t>
                      </a:r>
                      <a:endParaRPr lang="ru-RU" sz="2000" b="0" dirty="0"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B1BB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900" algn="l"/>
                        </a:tabLst>
                      </a:pPr>
                      <a:r>
                        <a:rPr lang="ru-RU" sz="2000" b="0" dirty="0">
                          <a:effectLst/>
                          <a:latin typeface="Futura PT Book" panose="020B0502020204020303" pitchFamily="34" charset="-52"/>
                        </a:rPr>
                        <a:t>Воспроизводимость инклюзивной практики (возможность использования субъектами инклюзивного образования)</a:t>
                      </a:r>
                      <a:endParaRPr lang="ru-RU" sz="2000" b="0" dirty="0"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B1BB">
                        <a:alpha val="17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7796965"/>
                  </a:ext>
                </a:extLst>
              </a:tr>
              <a:tr h="635931"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b="0" dirty="0" smtClean="0">
                          <a:effectLst/>
                          <a:latin typeface="Futura PT Book" panose="020B0502020204020303" pitchFamily="34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</a:t>
                      </a:r>
                      <a:endParaRPr lang="ru-RU" sz="2000" b="0" dirty="0"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B1BB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Futura PT Book" panose="020B0502020204020303" pitchFamily="34" charset="-52"/>
                        </a:rPr>
                        <a:t>Полнота описания и значимость сведений о практической апробации результатов, подтверждающих эффективность реализации инклюзивной практики</a:t>
                      </a:r>
                      <a:endParaRPr lang="ru-RU" sz="2000" b="0" dirty="0"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B1BB">
                        <a:alpha val="17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86610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5614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2205" y="432501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dirty="0">
                <a:solidFill>
                  <a:srgbClr val="660033"/>
                </a:solidFill>
                <a:latin typeface="Futura PT Bold" panose="020B0902020204020203" pitchFamily="34" charset="-52"/>
              </a:rPr>
              <a:t>Общие комментарии и пожелания </a:t>
            </a:r>
            <a:r>
              <a:rPr lang="ru-RU" sz="3600" dirty="0" smtClean="0">
                <a:solidFill>
                  <a:srgbClr val="660033"/>
                </a:solidFill>
                <a:latin typeface="Futura PT Bold" panose="020B0902020204020203" pitchFamily="34" charset="-52"/>
              </a:rPr>
              <a:t>экспертов</a:t>
            </a:r>
            <a:endParaRPr lang="ru-RU" sz="3600" dirty="0">
              <a:latin typeface="Futura PT Bold" panose="020B0902020204020203" pitchFamily="34" charset="-52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4518" y="1854501"/>
            <a:ext cx="11020926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 smtClean="0">
                <a:solidFill>
                  <a:srgbClr val="660033"/>
                </a:solidFill>
                <a:latin typeface="Futura PT Book" panose="020B0502020204020303" pitchFamily="34" charset="-52"/>
              </a:rPr>
              <a:t>1.Расширять область применения практик </a:t>
            </a:r>
          </a:p>
          <a:p>
            <a:pPr marL="0" indent="0" algn="just">
              <a:buNone/>
            </a:pPr>
            <a:r>
              <a:rPr lang="ru-RU" sz="3200" dirty="0" smtClean="0">
                <a:solidFill>
                  <a:srgbClr val="660033"/>
                </a:solidFill>
                <a:latin typeface="Futura PT Book" panose="020B0502020204020303" pitchFamily="34" charset="-52"/>
              </a:rPr>
              <a:t>2.Вести статистику занятости выпускников</a:t>
            </a:r>
          </a:p>
          <a:p>
            <a:pPr marL="0" indent="0" algn="just">
              <a:buNone/>
            </a:pPr>
            <a:r>
              <a:rPr lang="ru-RU" sz="3200" dirty="0" smtClean="0">
                <a:solidFill>
                  <a:srgbClr val="660033"/>
                </a:solidFill>
                <a:latin typeface="Futura PT Book" panose="020B0502020204020303" pitchFamily="34" charset="-52"/>
              </a:rPr>
              <a:t>3.Соответствие дорожной карты и заявляемых категорий участников</a:t>
            </a:r>
          </a:p>
          <a:p>
            <a:pPr marL="0" indent="0" algn="just">
              <a:buNone/>
            </a:pPr>
            <a:r>
              <a:rPr lang="ru-RU" sz="3200" dirty="0" smtClean="0">
                <a:solidFill>
                  <a:srgbClr val="660033"/>
                </a:solidFill>
                <a:latin typeface="Futura PT Book" panose="020B0502020204020303" pitchFamily="34" charset="-52"/>
              </a:rPr>
              <a:t>4.Инновационная деятельность</a:t>
            </a:r>
          </a:p>
          <a:p>
            <a:pPr marL="0" indent="0" algn="just">
              <a:buNone/>
            </a:pPr>
            <a:r>
              <a:rPr lang="ru-RU" sz="3200" dirty="0" smtClean="0">
                <a:solidFill>
                  <a:srgbClr val="660033"/>
                </a:solidFill>
                <a:latin typeface="Futura PT Book" panose="020B0502020204020303" pitchFamily="34" charset="-52"/>
              </a:rPr>
              <a:t>5.Соответствие пакету документов, требованиям оформления</a:t>
            </a:r>
          </a:p>
          <a:p>
            <a:pPr marL="0" indent="0" algn="just">
              <a:buNone/>
            </a:pPr>
            <a:r>
              <a:rPr lang="ru-RU" sz="3200" dirty="0" smtClean="0">
                <a:solidFill>
                  <a:srgbClr val="660033"/>
                </a:solidFill>
                <a:latin typeface="Futura PT Book" panose="020B0502020204020303" pitchFamily="34" charset="-52"/>
              </a:rPr>
              <a:t>6.Четкое описание результативности и соответствие срокам</a:t>
            </a:r>
            <a:endParaRPr lang="ru-RU" sz="3200" dirty="0">
              <a:solidFill>
                <a:srgbClr val="660033"/>
              </a:solidFill>
              <a:latin typeface="Futura PT Book" panose="020B0502020204020303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8140386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374</Words>
  <Application>Microsoft Office PowerPoint</Application>
  <PresentationFormat>Широкоэкранный</PresentationFormat>
  <Paragraphs>81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Futura PT Bold</vt:lpstr>
      <vt:lpstr>Futura PT Book</vt:lpstr>
      <vt:lpstr>Times New Roman</vt:lpstr>
      <vt:lpstr>Тема Office</vt:lpstr>
      <vt:lpstr>Вебинар по подведению итогов и представлению лучших инклюзивных практик по результатам конкурса  «Лучшая профессиональная образовательная организация -2024»</vt:lpstr>
      <vt:lpstr>ПОВЕСТКА ДНЯ:</vt:lpstr>
      <vt:lpstr>ПОРЯДОК ПРОВЕДЕНИЯ КОНКУРСА</vt:lpstr>
      <vt:lpstr>Результаты экспертной оценки конкурсных работ – финалистов в системе среднего профессионального образования </vt:lpstr>
      <vt:lpstr>КРИТЕРИИ ЭКСПЕРТНОЙ ОЦЕНКИ ИНКЛЮЗИВНОЙ ПРАКТИКИ В СИСТЕМЕ СРЕДНЕГО ПРОФЕССИОНАЛЬНОГО ОБРАЗОВАНИЯ </vt:lpstr>
      <vt:lpstr>Общие комментарии и пожелания экспертов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Вебинар по подведению итогов и представлению лучших инклюзивных практик по результатам конкурса  «Лучшая профессиональная образовательная организация -2024»</dc:title>
  <dc:creator>Шарабарина Христина Александровна</dc:creator>
  <cp:lastModifiedBy>KKOTIP</cp:lastModifiedBy>
  <cp:revision>12</cp:revision>
  <dcterms:created xsi:type="dcterms:W3CDTF">2024-10-30T03:59:25Z</dcterms:created>
  <dcterms:modified xsi:type="dcterms:W3CDTF">2024-10-30T07:16:45Z</dcterms:modified>
</cp:coreProperties>
</file>