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75" r:id="rId3"/>
    <p:sldId id="276" r:id="rId4"/>
    <p:sldId id="274" r:id="rId5"/>
    <p:sldId id="262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8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83" autoAdjust="0"/>
  </p:normalViewPr>
  <p:slideViewPr>
    <p:cSldViewPr snapToGrid="0">
      <p:cViewPr>
        <p:scale>
          <a:sx n="75" d="100"/>
          <a:sy n="75" d="100"/>
        </p:scale>
        <p:origin x="101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5321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001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46439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71603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13105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87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82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71851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98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120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720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80985AC-74B9-4FB0-851F-78AF7AF81666}" type="datetimeFigureOut">
              <a:rPr lang="ru-RU" smtClean="0"/>
              <a:t>26.06.2025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666CA2-E782-45D9-9BAF-1FEC6ED92824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90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hyperlink" Target="mailto:metodabi@kkotip.ru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225888" y="-64008"/>
            <a:ext cx="11966112" cy="692200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00068" y="98204"/>
            <a:ext cx="1967638" cy="833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26" y="175370"/>
            <a:ext cx="1008919" cy="6789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84" y="177001"/>
            <a:ext cx="550631" cy="677358"/>
          </a:xfrm>
          <a:prstGeom prst="rect">
            <a:avLst/>
          </a:prstGeom>
        </p:spPr>
      </p:pic>
      <p:pic>
        <p:nvPicPr>
          <p:cNvPr id="2050" name="Picture 2" descr="Доступная сред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28" y="411528"/>
            <a:ext cx="5164142" cy="253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60231" y="2669199"/>
            <a:ext cx="107667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/>
              <a:t>Достижение целевых показателей, установленных в государственной программе «Доступная среда»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244D087-80D1-4CED-BE40-ECBBF0B778D9}"/>
              </a:ext>
            </a:extLst>
          </p:cNvPr>
          <p:cNvSpPr txBox="1"/>
          <p:nvPr/>
        </p:nvSpPr>
        <p:spPr>
          <a:xfrm>
            <a:off x="7704621" y="5216315"/>
            <a:ext cx="4040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Н.А. Юрченко,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базового центра инклюзивного профессионального образования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01C200-57AE-4074-9AD6-61E2EB4281C2}"/>
              </a:ext>
            </a:extLst>
          </p:cNvPr>
          <p:cNvSpPr/>
          <p:nvPr/>
        </p:nvSpPr>
        <p:spPr>
          <a:xfrm>
            <a:off x="7704621" y="608080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(391) 234-05-47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metodabi@kkotip.ru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D952AE1-552B-4C3F-8E28-E193A0A79C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7" t="45867" r="19975" b="27333"/>
          <a:stretch/>
        </p:blipFill>
        <p:spPr>
          <a:xfrm>
            <a:off x="3515903" y="4987650"/>
            <a:ext cx="1566336" cy="155090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960B216-B0A3-437D-B60B-B93B220A8B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74" t="23854" r="23200" b="51213"/>
          <a:stretch/>
        </p:blipFill>
        <p:spPr>
          <a:xfrm>
            <a:off x="1918415" y="4996594"/>
            <a:ext cx="1500730" cy="15419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CED0284-26EC-4CBF-BEEA-D2A6DEC17598}"/>
              </a:ext>
            </a:extLst>
          </p:cNvPr>
          <p:cNvSpPr txBox="1"/>
          <p:nvPr/>
        </p:nvSpPr>
        <p:spPr>
          <a:xfrm>
            <a:off x="2164482" y="6381320"/>
            <a:ext cx="1026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Telegram</a:t>
            </a:r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715185-460C-4014-A0E0-0B1AD9F6BC5B}"/>
              </a:ext>
            </a:extLst>
          </p:cNvPr>
          <p:cNvSpPr txBox="1"/>
          <p:nvPr/>
        </p:nvSpPr>
        <p:spPr>
          <a:xfrm>
            <a:off x="4088515" y="6390464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VK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6E365F-D622-4028-9614-945105E40B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8" t="8731" r="7691" b="11284"/>
          <a:stretch/>
        </p:blipFill>
        <p:spPr>
          <a:xfrm>
            <a:off x="400936" y="4996593"/>
            <a:ext cx="1486359" cy="14330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0336BCB-8AF1-41E9-99A9-E31BE25389E4}"/>
              </a:ext>
            </a:extLst>
          </p:cNvPr>
          <p:cNvSpPr txBox="1"/>
          <p:nvPr/>
        </p:nvSpPr>
        <p:spPr>
          <a:xfrm>
            <a:off x="807479" y="6372016"/>
            <a:ext cx="66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Сайт</a:t>
            </a:r>
          </a:p>
        </p:txBody>
      </p:sp>
    </p:spTree>
    <p:extLst>
      <p:ext uri="{BB962C8B-B14F-4D97-AF65-F5344CB8AC3E}">
        <p14:creationId xmlns:p14="http://schemas.microsoft.com/office/powerpoint/2010/main" val="451644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ятиугольник 11"/>
          <p:cNvSpPr/>
          <p:nvPr/>
        </p:nvSpPr>
        <p:spPr>
          <a:xfrm>
            <a:off x="429720" y="859705"/>
            <a:ext cx="824319" cy="5948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114378" y="125279"/>
            <a:ext cx="1967638" cy="833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136" y="202445"/>
            <a:ext cx="1008919" cy="6789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094" y="204076"/>
            <a:ext cx="550631" cy="67735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6AD40E-697F-47B7-B45F-E3131DA171AB}"/>
              </a:ext>
            </a:extLst>
          </p:cNvPr>
          <p:cNvSpPr/>
          <p:nvPr/>
        </p:nvSpPr>
        <p:spPr>
          <a:xfrm>
            <a:off x="1254039" y="675364"/>
            <a:ext cx="799837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/>
              <a:t>Выполнение целевых показателей приема инвалидов и лиц с ОВЗ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E7C539-C391-4E63-9A56-3F135C4B2A32}"/>
              </a:ext>
            </a:extLst>
          </p:cNvPr>
          <p:cNvSpPr txBox="1"/>
          <p:nvPr/>
        </p:nvSpPr>
        <p:spPr>
          <a:xfrm>
            <a:off x="1254039" y="1933048"/>
            <a:ext cx="875567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alt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ПРОГРАММЫ СПО: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Нарушение слуха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70 чел.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Нарушение зрения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63 чел.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Нарушение опорно-двигательного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аппарата (мобильные)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189 чел.</a:t>
            </a:r>
          </a:p>
          <a:p>
            <a:pPr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Нарушение опорно-двигательного</a:t>
            </a:r>
          </a:p>
          <a:p>
            <a:pPr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аппарата (кресло-коляска)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8 чел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Соматические нарушения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389 чел.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Ментальные нарушения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9 чел.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- Аутизм –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6 чел.</a:t>
            </a:r>
          </a:p>
        </p:txBody>
      </p:sp>
      <p:graphicFrame>
        <p:nvGraphicFramePr>
          <p:cNvPr id="22" name="Таблица 4">
            <a:extLst>
              <a:ext uri="{FF2B5EF4-FFF2-40B4-BE49-F238E27FC236}">
                <a16:creationId xmlns:a16="http://schemas.microsoft.com/office/drawing/2014/main" id="{E2F3C0FE-408D-4773-95A8-BE74528797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221511"/>
              </p:ext>
            </p:extLst>
          </p:nvPr>
        </p:nvGraphicFramePr>
        <p:xfrm>
          <a:off x="1358900" y="5156236"/>
          <a:ext cx="5988599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6189">
                  <a:extLst>
                    <a:ext uri="{9D8B030D-6E8A-4147-A177-3AD203B41FA5}">
                      <a16:colId xmlns:a16="http://schemas.microsoft.com/office/drawing/2014/main" val="4251183250"/>
                    </a:ext>
                  </a:extLst>
                </a:gridCol>
                <a:gridCol w="885644">
                  <a:extLst>
                    <a:ext uri="{9D8B030D-6E8A-4147-A177-3AD203B41FA5}">
                      <a16:colId xmlns:a16="http://schemas.microsoft.com/office/drawing/2014/main" val="155090326"/>
                    </a:ext>
                  </a:extLst>
                </a:gridCol>
                <a:gridCol w="885644">
                  <a:extLst>
                    <a:ext uri="{9D8B030D-6E8A-4147-A177-3AD203B41FA5}">
                      <a16:colId xmlns:a16="http://schemas.microsoft.com/office/drawing/2014/main" val="1293817224"/>
                    </a:ext>
                  </a:extLst>
                </a:gridCol>
                <a:gridCol w="924716">
                  <a:extLst>
                    <a:ext uri="{9D8B030D-6E8A-4147-A177-3AD203B41FA5}">
                      <a16:colId xmlns:a16="http://schemas.microsoft.com/office/drawing/2014/main" val="3193069994"/>
                    </a:ext>
                  </a:extLst>
                </a:gridCol>
                <a:gridCol w="924716">
                  <a:extLst>
                    <a:ext uri="{9D8B030D-6E8A-4147-A177-3AD203B41FA5}">
                      <a16:colId xmlns:a16="http://schemas.microsoft.com/office/drawing/2014/main" val="2150105068"/>
                    </a:ext>
                  </a:extLst>
                </a:gridCol>
                <a:gridCol w="911690">
                  <a:extLst>
                    <a:ext uri="{9D8B030D-6E8A-4147-A177-3AD203B41FA5}">
                      <a16:colId xmlns:a16="http://schemas.microsoft.com/office/drawing/2014/main" val="171222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16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Прием 2021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Прием 2022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Прием 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Прием 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Прием 2024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680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Программы СПО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354!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241187"/>
                  </a:ext>
                </a:extLst>
              </a:tr>
            </a:tbl>
          </a:graphicData>
        </a:graphic>
      </p:graphicFrame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586C658B-89A6-4B0E-9376-B31D1CEB2109}"/>
              </a:ext>
            </a:extLst>
          </p:cNvPr>
          <p:cNvSpPr/>
          <p:nvPr/>
        </p:nvSpPr>
        <p:spPr>
          <a:xfrm>
            <a:off x="7710099" y="5023687"/>
            <a:ext cx="621437" cy="1290789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218506-CAE9-4AA3-A940-FB880E80750D}"/>
              </a:ext>
            </a:extLst>
          </p:cNvPr>
          <p:cNvSpPr txBox="1"/>
          <p:nvPr/>
        </p:nvSpPr>
        <p:spPr>
          <a:xfrm>
            <a:off x="6240885" y="1701764"/>
            <a:ext cx="5271270" cy="255454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«Темп роста или снижения численности инвалидов и лиц с ограниченными возможностями здоровья, принятых на обучение по образовательным программам среднего профессионального образования (по отношению к значению показателя предыдущего года)».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Плановые значения: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2022 г. – 111%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2023 г. – 113%</a:t>
            </a:r>
            <a:b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2024 г. – 115%</a:t>
            </a:r>
          </a:p>
          <a:p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2025 г. – 115,5%</a:t>
            </a:r>
            <a:endParaRPr lang="ru-RU" sz="16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F25A06-B6ED-4EC2-9FDE-4EA528AB682F}"/>
              </a:ext>
            </a:extLst>
          </p:cNvPr>
          <p:cNvSpPr txBox="1"/>
          <p:nvPr/>
        </p:nvSpPr>
        <p:spPr>
          <a:xfrm>
            <a:off x="3869925" y="4813827"/>
            <a:ext cx="88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111%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00B0BC-F477-41AB-97F2-3723BCD6CC13}"/>
              </a:ext>
            </a:extLst>
          </p:cNvPr>
          <p:cNvSpPr txBox="1"/>
          <p:nvPr/>
        </p:nvSpPr>
        <p:spPr>
          <a:xfrm>
            <a:off x="5740400" y="4831143"/>
            <a:ext cx="88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115%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B24ECCE-E081-4C45-825D-1C0C96760CC0}"/>
              </a:ext>
            </a:extLst>
          </p:cNvPr>
          <p:cNvSpPr txBox="1"/>
          <p:nvPr/>
        </p:nvSpPr>
        <p:spPr>
          <a:xfrm>
            <a:off x="6583173" y="4831143"/>
            <a:ext cx="88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115,5%</a:t>
            </a:r>
          </a:p>
        </p:txBody>
      </p:sp>
      <p:pic>
        <p:nvPicPr>
          <p:cNvPr id="27" name="Picture 2" descr="Picture background">
            <a:extLst>
              <a:ext uri="{FF2B5EF4-FFF2-40B4-BE49-F238E27FC236}">
                <a16:creationId xmlns:a16="http://schemas.microsoft.com/office/drawing/2014/main" id="{78DDB116-4E9B-4747-AEDD-1445595639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4986554" y="6349108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9E799B1-516A-40F2-BE96-C86CD4A044BD}"/>
              </a:ext>
            </a:extLst>
          </p:cNvPr>
          <p:cNvSpPr txBox="1"/>
          <p:nvPr/>
        </p:nvSpPr>
        <p:spPr>
          <a:xfrm>
            <a:off x="4821427" y="4813827"/>
            <a:ext cx="8808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113%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C0D1D58A-4081-4DE9-ACD2-D2D433D60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148" y="6279081"/>
            <a:ext cx="417051" cy="417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Picture background">
            <a:extLst>
              <a:ext uri="{FF2B5EF4-FFF2-40B4-BE49-F238E27FC236}">
                <a16:creationId xmlns:a16="http://schemas.microsoft.com/office/drawing/2014/main" id="{C26EA6A6-27D5-48CC-9ADA-52FE63542C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5847185" y="6349108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698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1000000 рублей выделен в Смоленской области в этом году на сопровождение  инвалидов молодого возраста при их трудоустройстве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328" y="1960180"/>
            <a:ext cx="4297179" cy="241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14458" y="614263"/>
            <a:ext cx="9891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cs typeface="Arial" panose="020B0604020202020204" pitchFamily="34" charset="0"/>
              </a:rPr>
              <a:t>Сопровождение инвалидов и лиц с ОВЗ,</a:t>
            </a:r>
            <a:br>
              <a:rPr lang="ru-RU" sz="3600" b="1" dirty="0">
                <a:cs typeface="Arial" panose="020B0604020202020204" pitchFamily="34" charset="0"/>
              </a:rPr>
            </a:br>
            <a:r>
              <a:rPr lang="ru-RU" sz="3600" b="1" dirty="0">
                <a:cs typeface="Arial" panose="020B0604020202020204" pitchFamily="34" charset="0"/>
              </a:rPr>
              <a:t>при обучении и последующем трудоустройстве</a:t>
            </a:r>
          </a:p>
        </p:txBody>
      </p:sp>
      <p:sp>
        <p:nvSpPr>
          <p:cNvPr id="18" name="Пятиугольник 17"/>
          <p:cNvSpPr/>
          <p:nvPr/>
        </p:nvSpPr>
        <p:spPr>
          <a:xfrm>
            <a:off x="429720" y="759851"/>
            <a:ext cx="824319" cy="5948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859760" y="2716158"/>
            <a:ext cx="496822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/>
              <a:t>Выпуск – 151 чел.</a:t>
            </a:r>
          </a:p>
          <a:p>
            <a:r>
              <a:rPr lang="ru-RU" sz="2000" dirty="0"/>
              <a:t>Продолжили обучение – 35 чел. (23,2%)</a:t>
            </a:r>
          </a:p>
          <a:p>
            <a:r>
              <a:rPr lang="ru-RU" sz="2000" dirty="0"/>
              <a:t>Трудоустроены – 92 чел. (60,9%)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59760" y="2254493"/>
            <a:ext cx="186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КРАЙ 2024:</a:t>
            </a:r>
          </a:p>
        </p:txBody>
      </p:sp>
      <p:sp>
        <p:nvSpPr>
          <p:cNvPr id="4" name="Правая фигурная скобка 3"/>
          <p:cNvSpPr/>
          <p:nvPr/>
        </p:nvSpPr>
        <p:spPr>
          <a:xfrm>
            <a:off x="10610618" y="2954560"/>
            <a:ext cx="347682" cy="674659"/>
          </a:xfrm>
          <a:prstGeom prst="rightBrac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029504" y="3086754"/>
            <a:ext cx="9108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84,1%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52306" y="4658848"/>
            <a:ext cx="4124201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Государственная программа «Доступная среда»: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Доля занятых инвалидов среди выпускников: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84% (2024 год)</a:t>
            </a:r>
          </a:p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85% (2025 год)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C7D814-9CC4-49D1-9BB5-C08B94A993CF}"/>
              </a:ext>
            </a:extLst>
          </p:cNvPr>
          <p:cNvSpPr txBox="1"/>
          <p:nvPr/>
        </p:nvSpPr>
        <p:spPr>
          <a:xfrm>
            <a:off x="5859760" y="4806662"/>
            <a:ext cx="573926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2000" dirty="0"/>
              <a:t>Выпуск – 183 чел. (ожидаемый)</a:t>
            </a:r>
          </a:p>
          <a:p>
            <a:r>
              <a:rPr lang="ru-RU" sz="2000" dirty="0"/>
              <a:t>Трудоустроены – 19 чел. </a:t>
            </a:r>
            <a:r>
              <a:rPr lang="ru-RU" sz="2000" dirty="0">
                <a:solidFill>
                  <a:srgbClr val="FF0000"/>
                </a:solidFill>
              </a:rPr>
              <a:t>(10,4%)</a:t>
            </a:r>
          </a:p>
          <a:p>
            <a:r>
              <a:rPr lang="ru-RU" sz="2000" dirty="0"/>
              <a:t>Продолжить обучение (план) – 56 чел. </a:t>
            </a:r>
            <a:r>
              <a:rPr lang="ru-RU" sz="2000" dirty="0">
                <a:solidFill>
                  <a:srgbClr val="FF0000"/>
                </a:solidFill>
              </a:rPr>
              <a:t>(30,6%)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66BCA1-5968-4831-B5C6-E8C4820E0FC7}"/>
              </a:ext>
            </a:extLst>
          </p:cNvPr>
          <p:cNvSpPr txBox="1"/>
          <p:nvPr/>
        </p:nvSpPr>
        <p:spPr>
          <a:xfrm>
            <a:off x="5859760" y="4193486"/>
            <a:ext cx="1868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КРАЙ 2025: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7A388BA-3347-40FC-B77E-249292CC34AB}"/>
              </a:ext>
            </a:extLst>
          </p:cNvPr>
          <p:cNvSpPr/>
          <p:nvPr/>
        </p:nvSpPr>
        <p:spPr>
          <a:xfrm>
            <a:off x="10121984" y="121848"/>
            <a:ext cx="1967638" cy="833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95C2E308-54C3-4EB2-925B-A1730BC87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742" y="199014"/>
            <a:ext cx="1008919" cy="67898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B6B4891-F0B3-4293-8ABD-E95B670677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9700" y="200645"/>
            <a:ext cx="550631" cy="677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532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73123" y="891697"/>
            <a:ext cx="1048915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Потребность в финансовом обеспечении мероприятий по сопровождению инвалидов молодого возраста при получении ими профессионального образования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156" y="4675180"/>
            <a:ext cx="5362124" cy="2062103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tx1"/>
                </a:solidFill>
              </a:rPr>
              <a:t>Основные моменты: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- Указывать </a:t>
            </a:r>
            <a:r>
              <a:rPr lang="ru-RU" sz="1600" b="1" u="sng" dirty="0">
                <a:solidFill>
                  <a:schemeClr val="tx1"/>
                </a:solidFill>
              </a:rPr>
              <a:t>только дорогостоящее оборудование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- Приобретение и монтаж сантехнического оборудования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b="1" u="sng" dirty="0">
                <a:solidFill>
                  <a:schemeClr val="tx1"/>
                </a:solidFill>
              </a:rPr>
              <a:t>в рамках капитального ремонта санузла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- Ссылки на конкретное оборудование, где прописана цена + </a:t>
            </a:r>
            <a:r>
              <a:rPr lang="ru-RU" sz="1600" b="1" u="sng" dirty="0">
                <a:solidFill>
                  <a:schemeClr val="tx1"/>
                </a:solidFill>
              </a:rPr>
              <a:t>предусмотреть монтаж и установку оборудования</a:t>
            </a:r>
          </a:p>
          <a:p>
            <a:r>
              <a:rPr lang="ru-RU" sz="1600" dirty="0">
                <a:solidFill>
                  <a:schemeClr val="tx1"/>
                </a:solidFill>
              </a:rPr>
              <a:t>- Коммерческие предложения</a:t>
            </a:r>
          </a:p>
        </p:txBody>
      </p:sp>
      <p:sp>
        <p:nvSpPr>
          <p:cNvPr id="12" name="Пятиугольник 11"/>
          <p:cNvSpPr/>
          <p:nvPr/>
        </p:nvSpPr>
        <p:spPr>
          <a:xfrm>
            <a:off x="429720" y="859705"/>
            <a:ext cx="824319" cy="5948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114378" y="125279"/>
            <a:ext cx="1967638" cy="833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136" y="202445"/>
            <a:ext cx="1008919" cy="67898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094" y="204076"/>
            <a:ext cx="550631" cy="67735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27421" y="2429053"/>
            <a:ext cx="9054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 на 2026 год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плановая потребность на 2027-2028 гг. направлена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6" descr="190 человечков для презентации без фон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099" y="5149587"/>
            <a:ext cx="1366837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2705343-665E-4C4C-A3EA-17F9CB0F19DD}"/>
              </a:ext>
            </a:extLst>
          </p:cNvPr>
          <p:cNvSpPr txBox="1"/>
          <p:nvPr/>
        </p:nvSpPr>
        <p:spPr>
          <a:xfrm>
            <a:off x="2679307" y="5550804"/>
            <a:ext cx="36727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таблицы в разрезе зданий и объектов (согласно паспортам доступности) в части наличия минимальных требований в части организации доступной среды запланировано на сентябрь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8A5C787-0C47-48F6-8AA4-088575F6F434}"/>
              </a:ext>
            </a:extLst>
          </p:cNvPr>
          <p:cNvSpPr/>
          <p:nvPr/>
        </p:nvSpPr>
        <p:spPr>
          <a:xfrm>
            <a:off x="1155577" y="2807473"/>
            <a:ext cx="1081517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КГАПОУ «Техникум индустрии гостеприимства и сервиса»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КГАПОУ «Красноярский колледж олимпийского резерва»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«Красноярский технологический техникум пищевой промышленности»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«Красноярский медицинский техникум» Сентябрь 2025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«Красноярский колледж искусства им. П.И. Иванова-Радкевича»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КГБПОУ «Красноярский педагогический колледж №1 им.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М.Горького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228600" indent="-228600">
              <a:buFont typeface="+mj-lt"/>
              <a:buAutoNum type="arabicPeriod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КГБПОУ «Красноярское художественное училище (техникум) им. В.И. Сурикова»</a:t>
            </a:r>
          </a:p>
        </p:txBody>
      </p:sp>
    </p:spTree>
    <p:extLst>
      <p:ext uri="{BB962C8B-B14F-4D97-AF65-F5344CB8AC3E}">
        <p14:creationId xmlns:p14="http://schemas.microsoft.com/office/powerpoint/2010/main" val="2756305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6481" y="712378"/>
            <a:ext cx="88762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Актуализация паспортов доступности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0114378" y="125279"/>
            <a:ext cx="1967638" cy="833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1136" y="202445"/>
            <a:ext cx="1008919" cy="67898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2094" y="204076"/>
            <a:ext cx="550631" cy="677358"/>
          </a:xfrm>
          <a:prstGeom prst="rect">
            <a:avLst/>
          </a:prstGeom>
        </p:spPr>
      </p:pic>
      <p:sp>
        <p:nvSpPr>
          <p:cNvPr id="26" name="Пятиугольник 25"/>
          <p:cNvSpPr/>
          <p:nvPr/>
        </p:nvSpPr>
        <p:spPr>
          <a:xfrm>
            <a:off x="429720" y="759851"/>
            <a:ext cx="824319" cy="594825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E9759A8-2180-456D-AFC7-108F6432E3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36"/>
          <a:stretch/>
        </p:blipFill>
        <p:spPr>
          <a:xfrm>
            <a:off x="299636" y="1542181"/>
            <a:ext cx="5644571" cy="3287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547477B-FC59-4762-B4C5-5B5BC1ACD92E}"/>
              </a:ext>
            </a:extLst>
          </p:cNvPr>
          <p:cNvSpPr txBox="1"/>
          <p:nvPr/>
        </p:nvSpPr>
        <p:spPr>
          <a:xfrm>
            <a:off x="6327314" y="6189425"/>
            <a:ext cx="48001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Актуализировать паспорта доступности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D59FAD-6302-44C1-9DBE-824D798A9DB7}"/>
              </a:ext>
            </a:extLst>
          </p:cNvPr>
          <p:cNvSpPr txBox="1"/>
          <p:nvPr/>
        </p:nvSpPr>
        <p:spPr>
          <a:xfrm>
            <a:off x="9260393" y="6157997"/>
            <a:ext cx="2532360" cy="47705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500" b="1" dirty="0"/>
              <a:t>до декабря 2025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642498E-F71E-473E-9E22-A0CD4A04EC6E}"/>
              </a:ext>
            </a:extLst>
          </p:cNvPr>
          <p:cNvSpPr txBox="1"/>
          <p:nvPr/>
        </p:nvSpPr>
        <p:spPr>
          <a:xfrm>
            <a:off x="5976392" y="5773927"/>
            <a:ext cx="4315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602040-56EB-452A-8D43-8FE4D7C0E8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26"/>
          <a:stretch/>
        </p:blipFill>
        <p:spPr>
          <a:xfrm>
            <a:off x="6913216" y="1854993"/>
            <a:ext cx="4879537" cy="3673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7236703D-5C98-4824-A689-A511CF8B9D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7036979" y="2480991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icture background">
            <a:extLst>
              <a:ext uri="{FF2B5EF4-FFF2-40B4-BE49-F238E27FC236}">
                <a16:creationId xmlns:a16="http://schemas.microsoft.com/office/drawing/2014/main" id="{178BB4E9-D57E-48F9-B695-721C18F49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7036979" y="3121779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Picture background">
            <a:extLst>
              <a:ext uri="{FF2B5EF4-FFF2-40B4-BE49-F238E27FC236}">
                <a16:creationId xmlns:a16="http://schemas.microsoft.com/office/drawing/2014/main" id="{10545E3F-B540-4BBA-B9F2-1FDEDFB36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7036979" y="4002821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Picture background">
            <a:extLst>
              <a:ext uri="{FF2B5EF4-FFF2-40B4-BE49-F238E27FC236}">
                <a16:creationId xmlns:a16="http://schemas.microsoft.com/office/drawing/2014/main" id="{BAB98A51-E936-41E7-92F8-A8CACD1910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69" r="28640"/>
          <a:stretch/>
        </p:blipFill>
        <p:spPr bwMode="auto">
          <a:xfrm>
            <a:off x="7036979" y="4829986"/>
            <a:ext cx="251621" cy="276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017565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1346</TotalTime>
  <Words>471</Words>
  <Application>Microsoft Office PowerPoint</Application>
  <PresentationFormat>Широкоэкранный</PresentationFormat>
  <Paragraphs>68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Corbel</vt:lpstr>
      <vt:lpstr>Gill Sans MT</vt:lpstr>
      <vt:lpstr>Impact</vt:lpstr>
      <vt:lpstr>Times New Roman</vt:lpstr>
      <vt:lpstr>Badge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Среднее профессиональное образование в Красноярском крае: статистика уровня архитектурной доступности и анализ результатов самообследования</dc:title>
  <dc:creator>User</dc:creator>
  <cp:lastModifiedBy>Юрченко Надежда Александровна</cp:lastModifiedBy>
  <cp:revision>89</cp:revision>
  <dcterms:created xsi:type="dcterms:W3CDTF">2022-05-26T04:18:53Z</dcterms:created>
  <dcterms:modified xsi:type="dcterms:W3CDTF">2025-06-26T04:20:38Z</dcterms:modified>
</cp:coreProperties>
</file>